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3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4.xml" ContentType="application/vnd.openxmlformats-officedocument.theme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ppt/tags/tag5.xml" ContentType="application/vnd.openxmlformats-officedocument.presentationml.tags+xml"/>
  <Override PartName="/ppt/notesSlides/notesSlide4.xml" ContentType="application/vnd.openxmlformats-officedocument.presentationml.notesSlide+xml"/>
  <Override PartName="/ppt/tags/tag6.xml" ContentType="application/vnd.openxmlformats-officedocument.presentationml.tags+xml"/>
  <Override PartName="/ppt/notesSlides/notesSlide5.xml" ContentType="application/vnd.openxmlformats-officedocument.presentationml.notesSlide+xml"/>
  <Override PartName="/ppt/tags/tag7.xml" ContentType="application/vnd.openxmlformats-officedocument.presentationml.tags+xml"/>
  <Override PartName="/ppt/notesSlides/notesSlide6.xml" ContentType="application/vnd.openxmlformats-officedocument.presentationml.notesSlide+xml"/>
  <Override PartName="/ppt/tags/tag8.xml" ContentType="application/vnd.openxmlformats-officedocument.presentationml.tags+xml"/>
  <Override PartName="/ppt/notesSlides/notesSlide7.xml" ContentType="application/vnd.openxmlformats-officedocument.presentationml.notesSlide+xml"/>
  <Override PartName="/ppt/tags/tag9.xml" ContentType="application/vnd.openxmlformats-officedocument.presentationml.tags+xml"/>
  <Override PartName="/ppt/notesSlides/notesSlide8.xml" ContentType="application/vnd.openxmlformats-officedocument.presentationml.notesSlide+xml"/>
  <Override PartName="/ppt/tags/tag10.xml" ContentType="application/vnd.openxmlformats-officedocument.presentationml.tags+xml"/>
  <Override PartName="/ppt/notesSlides/notesSlide9.xml" ContentType="application/vnd.openxmlformats-officedocument.presentationml.notesSlide+xml"/>
  <Override PartName="/ppt/tags/tag11.xml" ContentType="application/vnd.openxmlformats-officedocument.presentationml.tags+xml"/>
  <Override PartName="/ppt/notesSlides/notesSlide10.xml" ContentType="application/vnd.openxmlformats-officedocument.presentationml.notesSlide+xml"/>
  <Override PartName="/ppt/tags/tag12.xml" ContentType="application/vnd.openxmlformats-officedocument.presentationml.tags+xml"/>
  <Override PartName="/ppt/notesSlides/notesSlide11.xml" ContentType="application/vnd.openxmlformats-officedocument.presentationml.notesSlide+xml"/>
  <Override PartName="/ppt/tags/tag13.xml" ContentType="application/vnd.openxmlformats-officedocument.presentationml.tags+xml"/>
  <Override PartName="/ppt/notesSlides/notesSlide12.xml" ContentType="application/vnd.openxmlformats-officedocument.presentationml.notesSlide+xml"/>
  <Override PartName="/ppt/tags/tag14.xml" ContentType="application/vnd.openxmlformats-officedocument.presentationml.tags+xml"/>
  <Override PartName="/ppt/notesSlides/notesSlide13.xml" ContentType="application/vnd.openxmlformats-officedocument.presentationml.notesSlide+xml"/>
  <Override PartName="/ppt/tags/tag15.xml" ContentType="application/vnd.openxmlformats-officedocument.presentationml.tags+xml"/>
  <Override PartName="/ppt/notesSlides/notesSlide14.xml" ContentType="application/vnd.openxmlformats-officedocument.presentationml.notesSlide+xml"/>
  <Override PartName="/ppt/tags/tag16.xml" ContentType="application/vnd.openxmlformats-officedocument.presentationml.tags+xml"/>
  <Override PartName="/ppt/notesSlides/notesSlide15.xml" ContentType="application/vnd.openxmlformats-officedocument.presentationml.notesSlide+xml"/>
  <Override PartName="/ppt/tags/tag17.xml" ContentType="application/vnd.openxmlformats-officedocument.presentationml.tags+xml"/>
  <Override PartName="/ppt/notesSlides/notesSlide16.xml" ContentType="application/vnd.openxmlformats-officedocument.presentationml.notesSlide+xml"/>
  <Override PartName="/ppt/tags/tag18.xml" ContentType="application/vnd.openxmlformats-officedocument.presentationml.tags+xml"/>
  <Override PartName="/ppt/notesSlides/notesSlide17.xml" ContentType="application/vnd.openxmlformats-officedocument.presentationml.notesSlide+xml"/>
  <Override PartName="/ppt/tags/tag19.xml" ContentType="application/vnd.openxmlformats-officedocument.presentationml.tags+xml"/>
  <Override PartName="/ppt/notesSlides/notesSlide18.xml" ContentType="application/vnd.openxmlformats-officedocument.presentationml.notesSlide+xml"/>
  <Override PartName="/ppt/tags/tag20.xml" ContentType="application/vnd.openxmlformats-officedocument.presentationml.tags+xml"/>
  <Override PartName="/ppt/notesSlides/notesSlide19.xml" ContentType="application/vnd.openxmlformats-officedocument.presentationml.notesSlide+xml"/>
  <Override PartName="/ppt/tags/tag21.xml" ContentType="application/vnd.openxmlformats-officedocument.presentationml.tags+xml"/>
  <Override PartName="/ppt/notesSlides/notesSlide20.xml" ContentType="application/vnd.openxmlformats-officedocument.presentationml.notesSlide+xml"/>
  <Override PartName="/ppt/tags/tag22.xml" ContentType="application/vnd.openxmlformats-officedocument.presentationml.tags+xml"/>
  <Override PartName="/ppt/notesSlides/notesSlide21.xml" ContentType="application/vnd.openxmlformats-officedocument.presentationml.notesSlide+xml"/>
  <Override PartName="/ppt/tags/tag23.xml" ContentType="application/vnd.openxmlformats-officedocument.presentationml.tags+xml"/>
  <Override PartName="/ppt/notesSlides/notesSlide22.xml" ContentType="application/vnd.openxmlformats-officedocument.presentationml.notesSlide+xml"/>
  <Override PartName="/ppt/tags/tag24.xml" ContentType="application/vnd.openxmlformats-officedocument.presentationml.tags+xml"/>
  <Override PartName="/ppt/notesSlides/notesSlide23.xml" ContentType="application/vnd.openxmlformats-officedocument.presentationml.notesSlide+xml"/>
  <Override PartName="/ppt/tags/tag25.xml" ContentType="application/vnd.openxmlformats-officedocument.presentationml.tags+xml"/>
  <Override PartName="/ppt/notesSlides/notesSlide24.xml" ContentType="application/vnd.openxmlformats-officedocument.presentationml.notesSlide+xml"/>
  <Override PartName="/ppt/tags/tag26.xml" ContentType="application/vnd.openxmlformats-officedocument.presentationml.tags+xml"/>
  <Override PartName="/ppt/notesSlides/notesSlide25.xml" ContentType="application/vnd.openxmlformats-officedocument.presentationml.notesSlide+xml"/>
  <Override PartName="/ppt/tags/tag27.xml" ContentType="application/vnd.openxmlformats-officedocument.presentationml.tags+xml"/>
  <Override PartName="/ppt/notesSlides/notesSlide26.xml" ContentType="application/vnd.openxmlformats-officedocument.presentationml.notesSlide+xml"/>
  <Override PartName="/ppt/tags/tag28.xml" ContentType="application/vnd.openxmlformats-officedocument.presentationml.tags+xml"/>
  <Override PartName="/ppt/notesSlides/notesSlide27.xml" ContentType="application/vnd.openxmlformats-officedocument.presentationml.notesSlide+xml"/>
  <Override PartName="/ppt/tags/tag29.xml" ContentType="application/vnd.openxmlformats-officedocument.presentationml.tags+xml"/>
  <Override PartName="/ppt/notesSlides/notesSlide28.xml" ContentType="application/vnd.openxmlformats-officedocument.presentationml.notesSlide+xml"/>
  <Override PartName="/ppt/tags/tag30.xml" ContentType="application/vnd.openxmlformats-officedocument.presentationml.tags+xml"/>
  <Override PartName="/ppt/notesSlides/notesSlide29.xml" ContentType="application/vnd.openxmlformats-officedocument.presentationml.notesSlide+xml"/>
  <Override PartName="/ppt/tags/tag31.xml" ContentType="application/vnd.openxmlformats-officedocument.presentationml.tags+xml"/>
  <Override PartName="/ppt/notesSlides/notesSlide30.xml" ContentType="application/vnd.openxmlformats-officedocument.presentationml.notesSlide+xml"/>
  <Override PartName="/ppt/tags/tag32.xml" ContentType="application/vnd.openxmlformats-officedocument.presentationml.tags+xml"/>
  <Override PartName="/ppt/notesSlides/notesSlide31.xml" ContentType="application/vnd.openxmlformats-officedocument.presentationml.notesSlide+xml"/>
  <Override PartName="/ppt/tags/tag33.xml" ContentType="application/vnd.openxmlformats-officedocument.presentationml.tags+xml"/>
  <Override PartName="/ppt/notesSlides/notesSlide32.xml" ContentType="application/vnd.openxmlformats-officedocument.presentationml.notesSlide+xml"/>
  <Override PartName="/ppt/tags/tag34.xml" ContentType="application/vnd.openxmlformats-officedocument.presentationml.tags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6" r:id="rId2"/>
    <p:sldMasterId id="2147483669" r:id="rId3"/>
    <p:sldMasterId id="2147483750" r:id="rId4"/>
    <p:sldMasterId id="2147483764" r:id="rId5"/>
  </p:sldMasterIdLst>
  <p:notesMasterIdLst>
    <p:notesMasterId r:id="rId54"/>
  </p:notesMasterIdLst>
  <p:sldIdLst>
    <p:sldId id="430" r:id="rId6"/>
    <p:sldId id="553" r:id="rId7"/>
    <p:sldId id="676" r:id="rId8"/>
    <p:sldId id="679" r:id="rId9"/>
    <p:sldId id="725" r:id="rId10"/>
    <p:sldId id="726" r:id="rId11"/>
    <p:sldId id="680" r:id="rId12"/>
    <p:sldId id="681" r:id="rId13"/>
    <p:sldId id="682" r:id="rId14"/>
    <p:sldId id="683" r:id="rId15"/>
    <p:sldId id="684" r:id="rId16"/>
    <p:sldId id="685" r:id="rId17"/>
    <p:sldId id="686" r:id="rId18"/>
    <p:sldId id="687" r:id="rId19"/>
    <p:sldId id="688" r:id="rId20"/>
    <p:sldId id="690" r:id="rId21"/>
    <p:sldId id="693" r:id="rId22"/>
    <p:sldId id="694" r:id="rId23"/>
    <p:sldId id="695" r:id="rId24"/>
    <p:sldId id="696" r:id="rId25"/>
    <p:sldId id="697" r:id="rId26"/>
    <p:sldId id="698" r:id="rId27"/>
    <p:sldId id="699" r:id="rId28"/>
    <p:sldId id="700" r:id="rId29"/>
    <p:sldId id="701" r:id="rId30"/>
    <p:sldId id="702" r:id="rId31"/>
    <p:sldId id="703" r:id="rId32"/>
    <p:sldId id="704" r:id="rId33"/>
    <p:sldId id="705" r:id="rId34"/>
    <p:sldId id="706" r:id="rId35"/>
    <p:sldId id="707" r:id="rId36"/>
    <p:sldId id="709" r:id="rId37"/>
    <p:sldId id="710" r:id="rId38"/>
    <p:sldId id="711" r:id="rId39"/>
    <p:sldId id="712" r:id="rId40"/>
    <p:sldId id="713" r:id="rId41"/>
    <p:sldId id="714" r:id="rId42"/>
    <p:sldId id="715" r:id="rId43"/>
    <p:sldId id="716" r:id="rId44"/>
    <p:sldId id="717" r:id="rId45"/>
    <p:sldId id="718" r:id="rId46"/>
    <p:sldId id="719" r:id="rId47"/>
    <p:sldId id="720" r:id="rId48"/>
    <p:sldId id="721" r:id="rId49"/>
    <p:sldId id="722" r:id="rId50"/>
    <p:sldId id="723" r:id="rId51"/>
    <p:sldId id="724" r:id="rId52"/>
    <p:sldId id="673" r:id="rId53"/>
  </p:sldIdLst>
  <p:sldSz cx="24384000" cy="13716000"/>
  <p:notesSz cx="6858000" cy="9144000"/>
  <p:custDataLst>
    <p:tags r:id="rId55"/>
  </p:custDataLst>
  <p:defaultTextStyle>
    <a:defPPr marL="0" marR="0" indent="0" algn="l" defTabSz="826343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627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20358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169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 panose="02000503000000020004"/>
      </a:defRPr>
    </a:lvl1pPr>
    <a:lvl2pPr marL="0" marR="0" indent="413172" algn="ctr" defTabSz="220358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169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 panose="02000503000000020004"/>
      </a:defRPr>
    </a:lvl2pPr>
    <a:lvl3pPr marL="0" marR="0" indent="826343" algn="ctr" defTabSz="220358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169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 panose="02000503000000020004"/>
      </a:defRPr>
    </a:lvl3pPr>
    <a:lvl4pPr marL="0" marR="0" indent="1239515" algn="ctr" defTabSz="220358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169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 panose="02000503000000020004"/>
      </a:defRPr>
    </a:lvl4pPr>
    <a:lvl5pPr marL="0" marR="0" indent="1652687" algn="ctr" defTabSz="220358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169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 panose="02000503000000020004"/>
      </a:defRPr>
    </a:lvl5pPr>
    <a:lvl6pPr marL="0" marR="0" indent="2065858" algn="ctr" defTabSz="220358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169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 panose="02000503000000020004"/>
      </a:defRPr>
    </a:lvl6pPr>
    <a:lvl7pPr marL="0" marR="0" indent="2479030" algn="ctr" defTabSz="220358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169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 panose="02000503000000020004"/>
      </a:defRPr>
    </a:lvl7pPr>
    <a:lvl8pPr marL="0" marR="0" indent="2892201" algn="ctr" defTabSz="220358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169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 panose="02000503000000020004"/>
      </a:defRPr>
    </a:lvl8pPr>
    <a:lvl9pPr marL="0" marR="0" indent="3305373" algn="ctr" defTabSz="220358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169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 panose="02000503000000020004"/>
      </a:defRPr>
    </a:lvl9pPr>
  </p:defaultTextStyle>
  <p:extLst>
    <p:ext uri="{EFAFB233-063F-42B5-8137-9DF3F51BA10A}">
      <p15:sldGuideLst xmlns:p15="http://schemas.microsoft.com/office/powerpoint/2012/main">
        <p15:guide id="1" pos="7679" userDrawn="1">
          <p15:clr>
            <a:srgbClr val="A4A3A4"/>
          </p15:clr>
        </p15:guide>
        <p15:guide id="2" pos="1101" userDrawn="1">
          <p15:clr>
            <a:srgbClr val="A4A3A4"/>
          </p15:clr>
        </p15:guide>
        <p15:guide id="3" orient="horz" pos="786" userDrawn="1">
          <p15:clr>
            <a:srgbClr val="A4A3A4"/>
          </p15:clr>
        </p15:guide>
        <p15:guide id="4" orient="horz" pos="2194" userDrawn="1">
          <p15:clr>
            <a:srgbClr val="A4A3A4"/>
          </p15:clr>
        </p15:guide>
        <p15:guide id="5" orient="horz" pos="7524" userDrawn="1">
          <p15:clr>
            <a:srgbClr val="A4A3A4"/>
          </p15:clr>
        </p15:guide>
        <p15:guide id="6" orient="horz" pos="4137" userDrawn="1">
          <p15:clr>
            <a:srgbClr val="A4A3A4"/>
          </p15:clr>
        </p15:guide>
        <p15:guide id="7" pos="14233" userDrawn="1">
          <p15:clr>
            <a:srgbClr val="A4A3A4"/>
          </p15:clr>
        </p15:guide>
        <p15:guide id="8" pos="8474" userDrawn="1">
          <p15:clr>
            <a:srgbClr val="A4A3A4"/>
          </p15:clr>
        </p15:guide>
        <p15:guide id="9" orient="horz" pos="706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E7EF0"/>
    <a:srgbClr val="000000"/>
    <a:srgbClr val="2E7EEE"/>
    <a:srgbClr val="2E7EEF"/>
    <a:srgbClr val="F5F8FF"/>
    <a:srgbClr val="0162F5"/>
    <a:srgbClr val="FFFFFF"/>
    <a:srgbClr val="B4D3FF"/>
    <a:srgbClr val="418A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3447" autoAdjust="0"/>
  </p:normalViewPr>
  <p:slideViewPr>
    <p:cSldViewPr snapToGrid="0">
      <p:cViewPr varScale="1">
        <p:scale>
          <a:sx n="32" d="100"/>
          <a:sy n="32" d="100"/>
        </p:scale>
        <p:origin x="741" y="60"/>
      </p:cViewPr>
      <p:guideLst>
        <p:guide pos="7679"/>
        <p:guide pos="1101"/>
        <p:guide orient="horz" pos="786"/>
        <p:guide orient="horz" pos="2194"/>
        <p:guide orient="horz" pos="7524"/>
        <p:guide orient="horz" pos="4137"/>
        <p:guide pos="14233"/>
        <p:guide pos="8474"/>
        <p:guide orient="horz" pos="706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tags" Target="tags/tag1.xml"/><Relationship Id="rId7" Type="http://schemas.openxmlformats.org/officeDocument/2006/relationships/slide" Target="slides/slide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presProps" Target="presProps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tableStyles" Target="tableStyles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viewProps" Target="viewProps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0" name="Shape 6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13172" latinLnBrk="0">
      <a:lnSpc>
        <a:spcPct val="118000"/>
      </a:lnSpc>
      <a:defRPr sz="1988">
        <a:latin typeface="+mn-lt"/>
        <a:ea typeface="+mn-ea"/>
        <a:cs typeface="+mn-cs"/>
        <a:sym typeface="Helvetica Neue" panose="02000503000000020004"/>
      </a:defRPr>
    </a:lvl1pPr>
    <a:lvl2pPr indent="206586" defTabSz="413172" latinLnBrk="0">
      <a:lnSpc>
        <a:spcPct val="118000"/>
      </a:lnSpc>
      <a:defRPr sz="1988">
        <a:latin typeface="+mn-lt"/>
        <a:ea typeface="+mn-ea"/>
        <a:cs typeface="+mn-cs"/>
        <a:sym typeface="Helvetica Neue" panose="02000503000000020004"/>
      </a:defRPr>
    </a:lvl2pPr>
    <a:lvl3pPr indent="413172" defTabSz="413172" latinLnBrk="0">
      <a:lnSpc>
        <a:spcPct val="118000"/>
      </a:lnSpc>
      <a:defRPr sz="1988">
        <a:latin typeface="+mn-lt"/>
        <a:ea typeface="+mn-ea"/>
        <a:cs typeface="+mn-cs"/>
        <a:sym typeface="Helvetica Neue" panose="02000503000000020004"/>
      </a:defRPr>
    </a:lvl3pPr>
    <a:lvl4pPr indent="619757" defTabSz="413172" latinLnBrk="0">
      <a:lnSpc>
        <a:spcPct val="118000"/>
      </a:lnSpc>
      <a:defRPr sz="1988">
        <a:latin typeface="+mn-lt"/>
        <a:ea typeface="+mn-ea"/>
        <a:cs typeface="+mn-cs"/>
        <a:sym typeface="Helvetica Neue" panose="02000503000000020004"/>
      </a:defRPr>
    </a:lvl4pPr>
    <a:lvl5pPr indent="826343" defTabSz="413172" latinLnBrk="0">
      <a:lnSpc>
        <a:spcPct val="118000"/>
      </a:lnSpc>
      <a:defRPr sz="1988">
        <a:latin typeface="+mn-lt"/>
        <a:ea typeface="+mn-ea"/>
        <a:cs typeface="+mn-cs"/>
        <a:sym typeface="Helvetica Neue" panose="02000503000000020004"/>
      </a:defRPr>
    </a:lvl5pPr>
    <a:lvl6pPr indent="1032929" defTabSz="413172" latinLnBrk="0">
      <a:lnSpc>
        <a:spcPct val="118000"/>
      </a:lnSpc>
      <a:defRPr sz="1988">
        <a:latin typeface="+mn-lt"/>
        <a:ea typeface="+mn-ea"/>
        <a:cs typeface="+mn-cs"/>
        <a:sym typeface="Helvetica Neue" panose="02000503000000020004"/>
      </a:defRPr>
    </a:lvl6pPr>
    <a:lvl7pPr indent="1239515" defTabSz="413172" latinLnBrk="0">
      <a:lnSpc>
        <a:spcPct val="118000"/>
      </a:lnSpc>
      <a:defRPr sz="1988">
        <a:latin typeface="+mn-lt"/>
        <a:ea typeface="+mn-ea"/>
        <a:cs typeface="+mn-cs"/>
        <a:sym typeface="Helvetica Neue" panose="02000503000000020004"/>
      </a:defRPr>
    </a:lvl7pPr>
    <a:lvl8pPr indent="1446101" defTabSz="413172" latinLnBrk="0">
      <a:lnSpc>
        <a:spcPct val="118000"/>
      </a:lnSpc>
      <a:defRPr sz="1988">
        <a:latin typeface="+mn-lt"/>
        <a:ea typeface="+mn-ea"/>
        <a:cs typeface="+mn-cs"/>
        <a:sym typeface="Helvetica Neue" panose="02000503000000020004"/>
      </a:defRPr>
    </a:lvl8pPr>
    <a:lvl9pPr indent="1652687" defTabSz="413172" latinLnBrk="0">
      <a:lnSpc>
        <a:spcPct val="118000"/>
      </a:lnSpc>
      <a:defRPr sz="1988">
        <a:latin typeface="+mn-lt"/>
        <a:ea typeface="+mn-ea"/>
        <a:cs typeface="+mn-cs"/>
        <a:sym typeface="Helvetica Neue" panose="020005030000000200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42193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41286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14432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91716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41929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05238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28982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79504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93096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62439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59194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962098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07886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026514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27536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673025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533077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368040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144433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846584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676739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61012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993487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00397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184651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335736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66574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32875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68991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89043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71123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88449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37986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">
    <p:bg>
      <p:bgPr>
        <a:solidFill>
          <a:srgbClr val="2E7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1676429" y="12713248"/>
            <a:ext cx="5486487" cy="730281"/>
          </a:xfrm>
          <a:prstGeom prst="rect">
            <a:avLst/>
          </a:prstGeom>
        </p:spPr>
        <p:txBody>
          <a:bodyPr/>
          <a:lstStyle/>
          <a:p>
            <a:fld id="{B4BF5B8E-16BB-4A69-9426-2FD4D3BD58AB}" type="datetimeFigureOut">
              <a:rPr lang="zh-CN" altLang="en-US" smtClean="0"/>
              <a:t>2023/1/12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8077329" y="12713248"/>
            <a:ext cx="8229732" cy="730281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7221476" y="12713248"/>
            <a:ext cx="5486487" cy="730281"/>
          </a:xfrm>
          <a:prstGeom prst="rect">
            <a:avLst/>
          </a:prstGeom>
        </p:spPr>
        <p:txBody>
          <a:bodyPr/>
          <a:lstStyle/>
          <a:p>
            <a:fld id="{DDA6249D-E4CE-4FBC-B6D3-E95B13A135B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1676429" y="12713248"/>
            <a:ext cx="5486487" cy="730281"/>
          </a:xfrm>
          <a:prstGeom prst="rect">
            <a:avLst/>
          </a:prstGeom>
        </p:spPr>
        <p:txBody>
          <a:bodyPr/>
          <a:lstStyle/>
          <a:p>
            <a:fld id="{B4BF5B8E-16BB-4A69-9426-2FD4D3BD58AB}" type="datetimeFigureOut">
              <a:rPr lang="zh-CN" altLang="en-US" smtClean="0"/>
              <a:t>2023/1/12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8077329" y="12713248"/>
            <a:ext cx="8229732" cy="730281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17221476" y="12713248"/>
            <a:ext cx="5486487" cy="730281"/>
          </a:xfrm>
          <a:prstGeom prst="rect">
            <a:avLst/>
          </a:prstGeom>
        </p:spPr>
        <p:txBody>
          <a:bodyPr/>
          <a:lstStyle/>
          <a:p>
            <a:fld id="{DDA6249D-E4CE-4FBC-B6D3-E95B13A135B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6429" y="730282"/>
            <a:ext cx="21031535" cy="2651239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‹#›</a:t>
            </a:fld>
            <a:endParaRPr lang="en-US" altLang="zh-CN"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048049" y="2244823"/>
            <a:ext cx="18288291" cy="4775405"/>
          </a:xfrm>
          <a:prstGeom prst="rect">
            <a:avLst/>
          </a:prstGeom>
        </p:spPr>
        <p:txBody>
          <a:bodyPr anchor="b"/>
          <a:lstStyle>
            <a:lvl1pPr algn="ctr">
              <a:defRPr sz="6615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3048049" y="7204386"/>
            <a:ext cx="18288291" cy="331166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646"/>
            </a:lvl1pPr>
            <a:lvl2pPr marL="504245" indent="0" algn="ctr">
              <a:buNone/>
              <a:defRPr sz="2205"/>
            </a:lvl2pPr>
            <a:lvl3pPr marL="1007855" indent="0" algn="ctr">
              <a:buNone/>
              <a:defRPr sz="1985"/>
            </a:lvl3pPr>
            <a:lvl4pPr marL="1512099" indent="0" algn="ctr">
              <a:buNone/>
              <a:defRPr sz="1766"/>
            </a:lvl4pPr>
            <a:lvl5pPr marL="2016345" indent="0" algn="ctr">
              <a:buNone/>
              <a:defRPr sz="1766"/>
            </a:lvl5pPr>
            <a:lvl6pPr marL="2520590" indent="0" algn="ctr">
              <a:buNone/>
              <a:defRPr sz="1766"/>
            </a:lvl6pPr>
            <a:lvl7pPr marL="3024200" indent="0" algn="ctr">
              <a:buNone/>
              <a:defRPr sz="1766"/>
            </a:lvl7pPr>
            <a:lvl8pPr marL="3528444" indent="0" algn="ctr">
              <a:buNone/>
              <a:defRPr sz="1766"/>
            </a:lvl8pPr>
            <a:lvl9pPr marL="4032690" indent="0" algn="ctr">
              <a:buNone/>
              <a:defRPr sz="1766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1676429" y="12713248"/>
            <a:ext cx="5486487" cy="730281"/>
          </a:xfrm>
          <a:prstGeom prst="rect">
            <a:avLst/>
          </a:prstGeom>
        </p:spPr>
        <p:txBody>
          <a:bodyPr/>
          <a:lstStyle/>
          <a:p>
            <a:fld id="{927E2F00-D444-4F3F-8F83-C2C2CBA51122}" type="datetimeFigureOut">
              <a:rPr lang="zh-CN" altLang="en-US" smtClean="0"/>
              <a:t>2023/1/12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8077329" y="12713248"/>
            <a:ext cx="8229732" cy="730281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7221476" y="12713248"/>
            <a:ext cx="5486487" cy="730281"/>
          </a:xfrm>
          <a:prstGeom prst="rect">
            <a:avLst/>
          </a:prstGeom>
        </p:spPr>
        <p:txBody>
          <a:bodyPr/>
          <a:lstStyle/>
          <a:p>
            <a:fld id="{F8C65456-48B5-4B02-BAD7-449575432D9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6429" y="730282"/>
            <a:ext cx="21031535" cy="2651239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676429" y="3651408"/>
            <a:ext cx="21031535" cy="870304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1676429" y="12713248"/>
            <a:ext cx="5486487" cy="730281"/>
          </a:xfrm>
          <a:prstGeom prst="rect">
            <a:avLst/>
          </a:prstGeom>
        </p:spPr>
        <p:txBody>
          <a:bodyPr/>
          <a:lstStyle/>
          <a:p>
            <a:fld id="{927E2F00-D444-4F3F-8F83-C2C2CBA51122}" type="datetimeFigureOut">
              <a:rPr lang="zh-CN" altLang="en-US" smtClean="0"/>
              <a:t>2023/1/12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8077329" y="12713248"/>
            <a:ext cx="8229732" cy="730281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7221476" y="12713248"/>
            <a:ext cx="5486487" cy="730281"/>
          </a:xfrm>
          <a:prstGeom prst="rect">
            <a:avLst/>
          </a:prstGeom>
        </p:spPr>
        <p:txBody>
          <a:bodyPr/>
          <a:lstStyle/>
          <a:p>
            <a:fld id="{F8C65456-48B5-4B02-BAD7-449575432D9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63727" y="3419622"/>
            <a:ext cx="21031535" cy="5705720"/>
          </a:xfrm>
          <a:prstGeom prst="rect">
            <a:avLst/>
          </a:prstGeom>
        </p:spPr>
        <p:txBody>
          <a:bodyPr anchor="b"/>
          <a:lstStyle>
            <a:lvl1pPr>
              <a:defRPr sz="6615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663727" y="9179320"/>
            <a:ext cx="21031535" cy="3000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646">
                <a:solidFill>
                  <a:schemeClr val="tx1">
                    <a:tint val="75000"/>
                  </a:schemeClr>
                </a:solidFill>
              </a:defRPr>
            </a:lvl1pPr>
            <a:lvl2pPr marL="504245" indent="0">
              <a:buNone/>
              <a:defRPr sz="2205">
                <a:solidFill>
                  <a:schemeClr val="tx1">
                    <a:tint val="75000"/>
                  </a:schemeClr>
                </a:solidFill>
              </a:defRPr>
            </a:lvl2pPr>
            <a:lvl3pPr marL="1007855" indent="0">
              <a:buNone/>
              <a:defRPr sz="1985">
                <a:solidFill>
                  <a:schemeClr val="tx1">
                    <a:tint val="75000"/>
                  </a:schemeClr>
                </a:solidFill>
              </a:defRPr>
            </a:lvl3pPr>
            <a:lvl4pPr marL="1512099" indent="0">
              <a:buNone/>
              <a:defRPr sz="1766">
                <a:solidFill>
                  <a:schemeClr val="tx1">
                    <a:tint val="75000"/>
                  </a:schemeClr>
                </a:solidFill>
              </a:defRPr>
            </a:lvl4pPr>
            <a:lvl5pPr marL="2016345" indent="0">
              <a:buNone/>
              <a:defRPr sz="1766">
                <a:solidFill>
                  <a:schemeClr val="tx1">
                    <a:tint val="75000"/>
                  </a:schemeClr>
                </a:solidFill>
              </a:defRPr>
            </a:lvl5pPr>
            <a:lvl6pPr marL="2520590" indent="0">
              <a:buNone/>
              <a:defRPr sz="1766">
                <a:solidFill>
                  <a:schemeClr val="tx1">
                    <a:tint val="75000"/>
                  </a:schemeClr>
                </a:solidFill>
              </a:defRPr>
            </a:lvl6pPr>
            <a:lvl7pPr marL="3024200" indent="0">
              <a:buNone/>
              <a:defRPr sz="1766">
                <a:solidFill>
                  <a:schemeClr val="tx1">
                    <a:tint val="75000"/>
                  </a:schemeClr>
                </a:solidFill>
              </a:defRPr>
            </a:lvl7pPr>
            <a:lvl8pPr marL="3528444" indent="0">
              <a:buNone/>
              <a:defRPr sz="1766">
                <a:solidFill>
                  <a:schemeClr val="tx1">
                    <a:tint val="75000"/>
                  </a:schemeClr>
                </a:solidFill>
              </a:defRPr>
            </a:lvl8pPr>
            <a:lvl9pPr marL="4032690" indent="0">
              <a:buNone/>
              <a:defRPr sz="176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1676429" y="12713248"/>
            <a:ext cx="5486487" cy="730281"/>
          </a:xfrm>
          <a:prstGeom prst="rect">
            <a:avLst/>
          </a:prstGeom>
        </p:spPr>
        <p:txBody>
          <a:bodyPr/>
          <a:lstStyle/>
          <a:p>
            <a:fld id="{927E2F00-D444-4F3F-8F83-C2C2CBA51122}" type="datetimeFigureOut">
              <a:rPr lang="zh-CN" altLang="en-US" smtClean="0"/>
              <a:t>2023/1/12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8077329" y="12713248"/>
            <a:ext cx="8229732" cy="730281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7221476" y="12713248"/>
            <a:ext cx="5486487" cy="730281"/>
          </a:xfrm>
          <a:prstGeom prst="rect">
            <a:avLst/>
          </a:prstGeom>
        </p:spPr>
        <p:txBody>
          <a:bodyPr/>
          <a:lstStyle/>
          <a:p>
            <a:fld id="{F8C65456-48B5-4B02-BAD7-449575432D9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6429" y="730282"/>
            <a:ext cx="21031535" cy="2651239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676428" y="3651408"/>
            <a:ext cx="10439567" cy="870304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2268396" y="3651408"/>
            <a:ext cx="10439567" cy="870304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1676429" y="12713248"/>
            <a:ext cx="5486487" cy="730281"/>
          </a:xfrm>
          <a:prstGeom prst="rect">
            <a:avLst/>
          </a:prstGeom>
        </p:spPr>
        <p:txBody>
          <a:bodyPr/>
          <a:lstStyle/>
          <a:p>
            <a:fld id="{927E2F00-D444-4F3F-8F83-C2C2CBA51122}" type="datetimeFigureOut">
              <a:rPr lang="zh-CN" altLang="en-US" smtClean="0"/>
              <a:t>2023/1/12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8077329" y="12713248"/>
            <a:ext cx="8229732" cy="730281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17221476" y="12713248"/>
            <a:ext cx="5486487" cy="730281"/>
          </a:xfrm>
          <a:prstGeom prst="rect">
            <a:avLst/>
          </a:prstGeom>
        </p:spPr>
        <p:txBody>
          <a:bodyPr/>
          <a:lstStyle/>
          <a:p>
            <a:fld id="{F8C65456-48B5-4B02-BAD7-449575432D9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9603" y="730282"/>
            <a:ext cx="21031535" cy="2651239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679602" y="3362469"/>
            <a:ext cx="10315739" cy="1647896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646" b="1"/>
            </a:lvl1pPr>
            <a:lvl2pPr marL="504245" indent="0">
              <a:buNone/>
              <a:defRPr sz="2205" b="1"/>
            </a:lvl2pPr>
            <a:lvl3pPr marL="1007855" indent="0">
              <a:buNone/>
              <a:defRPr sz="1985" b="1"/>
            </a:lvl3pPr>
            <a:lvl4pPr marL="1512099" indent="0">
              <a:buNone/>
              <a:defRPr sz="1766" b="1"/>
            </a:lvl4pPr>
            <a:lvl5pPr marL="2016345" indent="0">
              <a:buNone/>
              <a:defRPr sz="1766" b="1"/>
            </a:lvl5pPr>
            <a:lvl6pPr marL="2520590" indent="0">
              <a:buNone/>
              <a:defRPr sz="1766" b="1"/>
            </a:lvl6pPr>
            <a:lvl7pPr marL="3024200" indent="0">
              <a:buNone/>
              <a:defRPr sz="1766" b="1"/>
            </a:lvl7pPr>
            <a:lvl8pPr marL="3528444" indent="0">
              <a:buNone/>
              <a:defRPr sz="1766" b="1"/>
            </a:lvl8pPr>
            <a:lvl9pPr marL="4032690" indent="0">
              <a:buNone/>
              <a:defRPr sz="1766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679602" y="5010365"/>
            <a:ext cx="10315739" cy="736949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12344597" y="3362469"/>
            <a:ext cx="10366540" cy="1647896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646" b="1"/>
            </a:lvl1pPr>
            <a:lvl2pPr marL="504245" indent="0">
              <a:buNone/>
              <a:defRPr sz="2205" b="1"/>
            </a:lvl2pPr>
            <a:lvl3pPr marL="1007855" indent="0">
              <a:buNone/>
              <a:defRPr sz="1985" b="1"/>
            </a:lvl3pPr>
            <a:lvl4pPr marL="1512099" indent="0">
              <a:buNone/>
              <a:defRPr sz="1766" b="1"/>
            </a:lvl4pPr>
            <a:lvl5pPr marL="2016345" indent="0">
              <a:buNone/>
              <a:defRPr sz="1766" b="1"/>
            </a:lvl5pPr>
            <a:lvl6pPr marL="2520590" indent="0">
              <a:buNone/>
              <a:defRPr sz="1766" b="1"/>
            </a:lvl6pPr>
            <a:lvl7pPr marL="3024200" indent="0">
              <a:buNone/>
              <a:defRPr sz="1766" b="1"/>
            </a:lvl7pPr>
            <a:lvl8pPr marL="3528444" indent="0">
              <a:buNone/>
              <a:defRPr sz="1766" b="1"/>
            </a:lvl8pPr>
            <a:lvl9pPr marL="4032690" indent="0">
              <a:buNone/>
              <a:defRPr sz="1766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12344597" y="5010365"/>
            <a:ext cx="10366540" cy="736949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1676429" y="12713248"/>
            <a:ext cx="5486487" cy="730281"/>
          </a:xfrm>
          <a:prstGeom prst="rect">
            <a:avLst/>
          </a:prstGeom>
        </p:spPr>
        <p:txBody>
          <a:bodyPr/>
          <a:lstStyle/>
          <a:p>
            <a:fld id="{927E2F00-D444-4F3F-8F83-C2C2CBA51122}" type="datetimeFigureOut">
              <a:rPr lang="zh-CN" altLang="en-US" smtClean="0"/>
              <a:t>2023/1/12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8077329" y="12713248"/>
            <a:ext cx="8229732" cy="730281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17221476" y="12713248"/>
            <a:ext cx="5486487" cy="730281"/>
          </a:xfrm>
          <a:prstGeom prst="rect">
            <a:avLst/>
          </a:prstGeom>
        </p:spPr>
        <p:txBody>
          <a:bodyPr/>
          <a:lstStyle/>
          <a:p>
            <a:fld id="{F8C65456-48B5-4B02-BAD7-449575432D9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6429" y="730282"/>
            <a:ext cx="21031535" cy="2651239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1676429" y="12713248"/>
            <a:ext cx="5486487" cy="730281"/>
          </a:xfrm>
          <a:prstGeom prst="rect">
            <a:avLst/>
          </a:prstGeom>
        </p:spPr>
        <p:txBody>
          <a:bodyPr/>
          <a:lstStyle/>
          <a:p>
            <a:fld id="{927E2F00-D444-4F3F-8F83-C2C2CBA51122}" type="datetimeFigureOut">
              <a:rPr lang="zh-CN" altLang="en-US" smtClean="0"/>
              <a:t>2023/1/12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8077329" y="12713248"/>
            <a:ext cx="8229732" cy="730281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17221476" y="12713248"/>
            <a:ext cx="5486487" cy="730281"/>
          </a:xfrm>
          <a:prstGeom prst="rect">
            <a:avLst/>
          </a:prstGeom>
        </p:spPr>
        <p:txBody>
          <a:bodyPr/>
          <a:lstStyle/>
          <a:p>
            <a:fld id="{F8C65456-48B5-4B02-BAD7-449575432D9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1676429" y="12713248"/>
            <a:ext cx="5486487" cy="730281"/>
          </a:xfrm>
          <a:prstGeom prst="rect">
            <a:avLst/>
          </a:prstGeom>
        </p:spPr>
        <p:txBody>
          <a:bodyPr/>
          <a:lstStyle/>
          <a:p>
            <a:fld id="{927E2F00-D444-4F3F-8F83-C2C2CBA51122}" type="datetimeFigureOut">
              <a:rPr lang="zh-CN" altLang="en-US" smtClean="0"/>
              <a:t>2023/1/12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8077329" y="12713248"/>
            <a:ext cx="8229732" cy="730281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17221476" y="12713248"/>
            <a:ext cx="5486487" cy="730281"/>
          </a:xfrm>
          <a:prstGeom prst="rect">
            <a:avLst/>
          </a:prstGeom>
        </p:spPr>
        <p:txBody>
          <a:bodyPr/>
          <a:lstStyle/>
          <a:p>
            <a:fld id="{F8C65456-48B5-4B02-BAD7-449575432D9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9600" y="914439"/>
            <a:ext cx="7864602" cy="3200538"/>
          </a:xfrm>
          <a:prstGeom prst="rect">
            <a:avLst/>
          </a:prstGeom>
        </p:spPr>
        <p:txBody>
          <a:bodyPr anchor="b"/>
          <a:lstStyle>
            <a:lvl1pPr>
              <a:defRPr sz="353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366541" y="1974936"/>
            <a:ext cx="12344597" cy="9747669"/>
          </a:xfrm>
          <a:prstGeom prst="rect">
            <a:avLst/>
          </a:prstGeom>
        </p:spPr>
        <p:txBody>
          <a:bodyPr/>
          <a:lstStyle>
            <a:lvl1pPr>
              <a:defRPr sz="3530"/>
            </a:lvl1pPr>
            <a:lvl2pPr>
              <a:defRPr sz="3085"/>
            </a:lvl2pPr>
            <a:lvl3pPr>
              <a:defRPr sz="2646"/>
            </a:lvl3pPr>
            <a:lvl4pPr>
              <a:defRPr sz="2205"/>
            </a:lvl4pPr>
            <a:lvl5pPr>
              <a:defRPr sz="2205"/>
            </a:lvl5pPr>
            <a:lvl6pPr>
              <a:defRPr sz="2205"/>
            </a:lvl6pPr>
            <a:lvl7pPr>
              <a:defRPr sz="2205"/>
            </a:lvl7pPr>
            <a:lvl8pPr>
              <a:defRPr sz="2205"/>
            </a:lvl8pPr>
            <a:lvl9pPr>
              <a:defRPr sz="2205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679600" y="4114978"/>
            <a:ext cx="7864602" cy="762350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766"/>
            </a:lvl1pPr>
            <a:lvl2pPr marL="504245" indent="0">
              <a:buNone/>
              <a:defRPr sz="1545"/>
            </a:lvl2pPr>
            <a:lvl3pPr marL="1007855" indent="0">
              <a:buNone/>
              <a:defRPr sz="1326"/>
            </a:lvl3pPr>
            <a:lvl4pPr marL="1512099" indent="0">
              <a:buNone/>
              <a:defRPr sz="1101"/>
            </a:lvl4pPr>
            <a:lvl5pPr marL="2016345" indent="0">
              <a:buNone/>
              <a:defRPr sz="1101"/>
            </a:lvl5pPr>
            <a:lvl6pPr marL="2520590" indent="0">
              <a:buNone/>
              <a:defRPr sz="1101"/>
            </a:lvl6pPr>
            <a:lvl7pPr marL="3024200" indent="0">
              <a:buNone/>
              <a:defRPr sz="1101"/>
            </a:lvl7pPr>
            <a:lvl8pPr marL="3528444" indent="0">
              <a:buNone/>
              <a:defRPr sz="1101"/>
            </a:lvl8pPr>
            <a:lvl9pPr marL="4032690" indent="0">
              <a:buNone/>
              <a:defRPr sz="110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1676429" y="12713248"/>
            <a:ext cx="5486487" cy="730281"/>
          </a:xfrm>
          <a:prstGeom prst="rect">
            <a:avLst/>
          </a:prstGeom>
        </p:spPr>
        <p:txBody>
          <a:bodyPr/>
          <a:lstStyle/>
          <a:p>
            <a:fld id="{927E2F00-D444-4F3F-8F83-C2C2CBA51122}" type="datetimeFigureOut">
              <a:rPr lang="zh-CN" altLang="en-US" smtClean="0"/>
              <a:t>2023/1/12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8077329" y="12713248"/>
            <a:ext cx="8229732" cy="730281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17221476" y="12713248"/>
            <a:ext cx="5486487" cy="730281"/>
          </a:xfrm>
          <a:prstGeom prst="rect">
            <a:avLst/>
          </a:prstGeom>
        </p:spPr>
        <p:txBody>
          <a:bodyPr/>
          <a:lstStyle/>
          <a:p>
            <a:fld id="{F8C65456-48B5-4B02-BAD7-449575432D9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9600" y="914439"/>
            <a:ext cx="7864602" cy="3200538"/>
          </a:xfrm>
          <a:prstGeom prst="rect">
            <a:avLst/>
          </a:prstGeom>
        </p:spPr>
        <p:txBody>
          <a:bodyPr anchor="b"/>
          <a:lstStyle>
            <a:lvl1pPr>
              <a:defRPr sz="353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0366541" y="1974936"/>
            <a:ext cx="12344597" cy="974766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30"/>
            </a:lvl1pPr>
            <a:lvl2pPr marL="504245" indent="0">
              <a:buNone/>
              <a:defRPr sz="3085"/>
            </a:lvl2pPr>
            <a:lvl3pPr marL="1007855" indent="0">
              <a:buNone/>
              <a:defRPr sz="2646"/>
            </a:lvl3pPr>
            <a:lvl4pPr marL="1512099" indent="0">
              <a:buNone/>
              <a:defRPr sz="2205"/>
            </a:lvl4pPr>
            <a:lvl5pPr marL="2016345" indent="0">
              <a:buNone/>
              <a:defRPr sz="2205"/>
            </a:lvl5pPr>
            <a:lvl6pPr marL="2520590" indent="0">
              <a:buNone/>
              <a:defRPr sz="2205"/>
            </a:lvl6pPr>
            <a:lvl7pPr marL="3024200" indent="0">
              <a:buNone/>
              <a:defRPr sz="2205"/>
            </a:lvl7pPr>
            <a:lvl8pPr marL="3528444" indent="0">
              <a:buNone/>
              <a:defRPr sz="2205"/>
            </a:lvl8pPr>
            <a:lvl9pPr marL="4032690" indent="0">
              <a:buNone/>
              <a:defRPr sz="2205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679600" y="4114978"/>
            <a:ext cx="7864602" cy="762350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766"/>
            </a:lvl1pPr>
            <a:lvl2pPr marL="504245" indent="0">
              <a:buNone/>
              <a:defRPr sz="1545"/>
            </a:lvl2pPr>
            <a:lvl3pPr marL="1007855" indent="0">
              <a:buNone/>
              <a:defRPr sz="1326"/>
            </a:lvl3pPr>
            <a:lvl4pPr marL="1512099" indent="0">
              <a:buNone/>
              <a:defRPr sz="1101"/>
            </a:lvl4pPr>
            <a:lvl5pPr marL="2016345" indent="0">
              <a:buNone/>
              <a:defRPr sz="1101"/>
            </a:lvl5pPr>
            <a:lvl6pPr marL="2520590" indent="0">
              <a:buNone/>
              <a:defRPr sz="1101"/>
            </a:lvl6pPr>
            <a:lvl7pPr marL="3024200" indent="0">
              <a:buNone/>
              <a:defRPr sz="1101"/>
            </a:lvl7pPr>
            <a:lvl8pPr marL="3528444" indent="0">
              <a:buNone/>
              <a:defRPr sz="1101"/>
            </a:lvl8pPr>
            <a:lvl9pPr marL="4032690" indent="0">
              <a:buNone/>
              <a:defRPr sz="110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1676429" y="12713248"/>
            <a:ext cx="5486487" cy="730281"/>
          </a:xfrm>
          <a:prstGeom prst="rect">
            <a:avLst/>
          </a:prstGeom>
        </p:spPr>
        <p:txBody>
          <a:bodyPr/>
          <a:lstStyle/>
          <a:p>
            <a:fld id="{927E2F00-D444-4F3F-8F83-C2C2CBA51122}" type="datetimeFigureOut">
              <a:rPr lang="zh-CN" altLang="en-US" smtClean="0"/>
              <a:t>2023/1/12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8077329" y="12713248"/>
            <a:ext cx="8229732" cy="730281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17221476" y="12713248"/>
            <a:ext cx="5486487" cy="730281"/>
          </a:xfrm>
          <a:prstGeom prst="rect">
            <a:avLst/>
          </a:prstGeom>
        </p:spPr>
        <p:txBody>
          <a:bodyPr/>
          <a:lstStyle/>
          <a:p>
            <a:fld id="{F8C65456-48B5-4B02-BAD7-449575432D9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6429" y="730282"/>
            <a:ext cx="21031535" cy="2651239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676429" y="3651408"/>
            <a:ext cx="21031535" cy="8703049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1676429" y="12713248"/>
            <a:ext cx="5486487" cy="730281"/>
          </a:xfrm>
          <a:prstGeom prst="rect">
            <a:avLst/>
          </a:prstGeom>
        </p:spPr>
        <p:txBody>
          <a:bodyPr/>
          <a:lstStyle/>
          <a:p>
            <a:fld id="{927E2F00-D444-4F3F-8F83-C2C2CBA51122}" type="datetimeFigureOut">
              <a:rPr lang="zh-CN" altLang="en-US" smtClean="0"/>
              <a:t>2023/1/12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8077329" y="12713248"/>
            <a:ext cx="8229732" cy="730281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7221476" y="12713248"/>
            <a:ext cx="5486487" cy="730281"/>
          </a:xfrm>
          <a:prstGeom prst="rect">
            <a:avLst/>
          </a:prstGeom>
        </p:spPr>
        <p:txBody>
          <a:bodyPr/>
          <a:lstStyle/>
          <a:p>
            <a:fld id="{F8C65456-48B5-4B02-BAD7-449575432D9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节">
    <p:bg>
      <p:bgPr>
        <a:solidFill>
          <a:srgbClr val="2E7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章节标题"/>
          <p:cNvSpPr txBox="1">
            <a:spLocks noGrp="1"/>
          </p:cNvSpPr>
          <p:nvPr>
            <p:ph type="title" hasCustomPrompt="1"/>
          </p:nvPr>
        </p:nvSpPr>
        <p:spPr>
          <a:xfrm>
            <a:off x="1206516" y="4534095"/>
            <a:ext cx="21971354" cy="4648400"/>
          </a:xfrm>
          <a:prstGeom prst="rect">
            <a:avLst/>
          </a:prstGeom>
        </p:spPr>
        <p:txBody>
          <a:bodyPr anchor="ctr"/>
          <a:lstStyle>
            <a:lvl1pPr>
              <a:defRPr sz="12786" b="0" spc="-232">
                <a:solidFill>
                  <a:srgbClr val="FFFFFF"/>
                </a:solidFill>
                <a:latin typeface="Noto Sans SC Regular"/>
                <a:ea typeface="Noto Sans SC Regular"/>
                <a:cs typeface="Noto Sans SC Regular"/>
                <a:sym typeface="Noto Sans SC Regular"/>
              </a:defRPr>
            </a:lvl1pPr>
          </a:lstStyle>
          <a:p>
            <a:r>
              <a:t>章节标题</a:t>
            </a:r>
          </a:p>
        </p:txBody>
      </p:sp>
      <p:sp>
        <p:nvSpPr>
          <p:cNvPr id="22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986795" y="13054213"/>
            <a:ext cx="398302" cy="4062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7450078" y="730282"/>
            <a:ext cx="5257884" cy="1162417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676428" y="730282"/>
            <a:ext cx="15621248" cy="116241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1676429" y="12713248"/>
            <a:ext cx="5486487" cy="730281"/>
          </a:xfrm>
          <a:prstGeom prst="rect">
            <a:avLst/>
          </a:prstGeom>
        </p:spPr>
        <p:txBody>
          <a:bodyPr/>
          <a:lstStyle/>
          <a:p>
            <a:fld id="{927E2F00-D444-4F3F-8F83-C2C2CBA51122}" type="datetimeFigureOut">
              <a:rPr lang="zh-CN" altLang="en-US" smtClean="0"/>
              <a:t>2023/1/12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8077329" y="12713248"/>
            <a:ext cx="8229732" cy="730281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7221476" y="12713248"/>
            <a:ext cx="5486487" cy="730281"/>
          </a:xfrm>
          <a:prstGeom prst="rect">
            <a:avLst/>
          </a:prstGeom>
        </p:spPr>
        <p:txBody>
          <a:bodyPr/>
          <a:lstStyle/>
          <a:p>
            <a:fld id="{F8C65456-48B5-4B02-BAD7-449575432D9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0" y="2244726"/>
            <a:ext cx="18288000" cy="4775200"/>
          </a:xfrm>
        </p:spPr>
        <p:txBody>
          <a:bodyPr anchor="b"/>
          <a:lstStyle>
            <a:lvl1pPr algn="ctr">
              <a:defRPr sz="12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8000" y="7204076"/>
            <a:ext cx="18288000" cy="3311524"/>
          </a:xfrm>
        </p:spPr>
        <p:txBody>
          <a:bodyPr/>
          <a:lstStyle>
            <a:lvl1pPr marL="0" indent="0" algn="ctr">
              <a:buNone/>
              <a:defRPr sz="4800"/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zh-CN" altLang="en-US" smtClean="0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F5B8E-16BB-4A69-9426-2FD4D3BD58AB}" type="datetimeFigureOut">
              <a:rPr lang="zh-CN" altLang="en-US" smtClean="0"/>
              <a:t>2023/1/12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6249D-E4CE-4FBC-B6D3-E95B13A135B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315570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F5B8E-16BB-4A69-9426-2FD4D3BD58AB}" type="datetimeFigureOut">
              <a:rPr lang="zh-CN" altLang="en-US" smtClean="0"/>
              <a:t>2023/1/12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6249D-E4CE-4FBC-B6D3-E95B13A135B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387935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3700" y="3419477"/>
            <a:ext cx="21031200" cy="5705474"/>
          </a:xfrm>
        </p:spPr>
        <p:txBody>
          <a:bodyPr anchor="b"/>
          <a:lstStyle>
            <a:lvl1pPr>
              <a:defRPr sz="12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63700" y="9178927"/>
            <a:ext cx="21031200" cy="3000374"/>
          </a:xfrm>
        </p:spPr>
        <p:txBody>
          <a:bodyPr/>
          <a:lstStyle>
            <a:lvl1pPr marL="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1pPr>
            <a:lvl2pPr marL="91440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F5B8E-16BB-4A69-9426-2FD4D3BD58AB}" type="datetimeFigureOut">
              <a:rPr lang="zh-CN" altLang="en-US" smtClean="0"/>
              <a:t>2023/1/12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6249D-E4CE-4FBC-B6D3-E95B13A135B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114022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76400" y="3651250"/>
            <a:ext cx="10363200" cy="8702676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344400" y="3651250"/>
            <a:ext cx="10363200" cy="8702676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F5B8E-16BB-4A69-9426-2FD4D3BD58AB}" type="datetimeFigureOut">
              <a:rPr lang="zh-CN" altLang="en-US" smtClean="0"/>
              <a:t>2023/1/12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6249D-E4CE-4FBC-B6D3-E95B13A135B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352324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6" y="730251"/>
            <a:ext cx="21031200" cy="2651126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9577" y="3362326"/>
            <a:ext cx="10315574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79577" y="5010150"/>
            <a:ext cx="10315574" cy="7369176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344400" y="3362326"/>
            <a:ext cx="10366376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344400" y="5010150"/>
            <a:ext cx="10366376" cy="7369176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F5B8E-16BB-4A69-9426-2FD4D3BD58AB}" type="datetimeFigureOut">
              <a:rPr lang="zh-CN" altLang="en-US" smtClean="0"/>
              <a:t>2023/1/12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6249D-E4CE-4FBC-B6D3-E95B13A135B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318136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F5B8E-16BB-4A69-9426-2FD4D3BD58AB}" type="datetimeFigureOut">
              <a:rPr lang="zh-CN" altLang="en-US" smtClean="0"/>
              <a:t>2023/1/12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6249D-E4CE-4FBC-B6D3-E95B13A135B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779163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F5B8E-16BB-4A69-9426-2FD4D3BD58AB}" type="datetimeFigureOut">
              <a:rPr lang="zh-CN" altLang="en-US" smtClean="0"/>
              <a:t>2023/1/12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6249D-E4CE-4FBC-B6D3-E95B13A135B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507505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7" y="914400"/>
            <a:ext cx="7864474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366376" y="1974851"/>
            <a:ext cx="12344400" cy="9747250"/>
          </a:xfrm>
        </p:spPr>
        <p:txBody>
          <a:bodyPr/>
          <a:lstStyle>
            <a:lvl1pPr>
              <a:defRPr sz="6400"/>
            </a:lvl1pPr>
            <a:lvl2pPr>
              <a:defRPr sz="5600"/>
            </a:lvl2pPr>
            <a:lvl3pPr>
              <a:defRPr sz="4800"/>
            </a:lvl3pPr>
            <a:lvl4pPr>
              <a:defRPr sz="4000"/>
            </a:lvl4pPr>
            <a:lvl5pPr>
              <a:defRPr sz="4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7" y="4114800"/>
            <a:ext cx="7864474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F5B8E-16BB-4A69-9426-2FD4D3BD58AB}" type="datetimeFigureOut">
              <a:rPr lang="zh-CN" altLang="en-US" smtClean="0"/>
              <a:t>2023/1/12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6249D-E4CE-4FBC-B6D3-E95B13A135B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702310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7" y="914400"/>
            <a:ext cx="7864474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366376" y="1974851"/>
            <a:ext cx="12344400" cy="9747250"/>
          </a:xfrm>
        </p:spPr>
        <p:txBody>
          <a:bodyPr anchor="t"/>
          <a:lstStyle>
            <a:lvl1pPr marL="0" indent="0">
              <a:buNone/>
              <a:defRPr sz="6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7" y="4114800"/>
            <a:ext cx="7864474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F5B8E-16BB-4A69-9426-2FD4D3BD58AB}" type="datetimeFigureOut">
              <a:rPr lang="zh-CN" altLang="en-US" smtClean="0"/>
              <a:t>2023/1/12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6249D-E4CE-4FBC-B6D3-E95B13A135B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45922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F5B8E-16BB-4A69-9426-2FD4D3BD58AB}" type="datetimeFigureOut">
              <a:rPr lang="zh-CN" altLang="en-US" smtClean="0"/>
              <a:t>2023/1/12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6249D-E4CE-4FBC-B6D3-E95B13A135B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659265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7449800" y="730250"/>
            <a:ext cx="5257800" cy="11623676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76400" y="730250"/>
            <a:ext cx="15468600" cy="11623676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F5B8E-16BB-4A69-9426-2FD4D3BD58AB}" type="datetimeFigureOut">
              <a:rPr lang="zh-CN" altLang="en-US" smtClean="0"/>
              <a:t>2023/1/12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6249D-E4CE-4FBC-B6D3-E95B13A135B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661893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15" y="365142"/>
            <a:ext cx="10515767" cy="132562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16" y="6356624"/>
            <a:ext cx="2743243" cy="365141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  <a:t>2023/1/12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65" y="6356624"/>
            <a:ext cx="4114866" cy="365141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739" y="6356624"/>
            <a:ext cx="2743243" cy="365141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357288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5758138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0" y="2244726"/>
            <a:ext cx="18288000" cy="4775200"/>
          </a:xfrm>
        </p:spPr>
        <p:txBody>
          <a:bodyPr anchor="b"/>
          <a:lstStyle>
            <a:lvl1pPr algn="ctr">
              <a:defRPr sz="12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8000" y="7204076"/>
            <a:ext cx="18288000" cy="3311524"/>
          </a:xfrm>
        </p:spPr>
        <p:txBody>
          <a:bodyPr/>
          <a:lstStyle>
            <a:lvl1pPr marL="0" indent="0" algn="ctr">
              <a:buNone/>
              <a:defRPr sz="4800"/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zh-CN" altLang="en-US" smtClean="0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6914832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1593463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3700" y="3419477"/>
            <a:ext cx="21031200" cy="5705474"/>
          </a:xfrm>
        </p:spPr>
        <p:txBody>
          <a:bodyPr anchor="b"/>
          <a:lstStyle>
            <a:lvl1pPr>
              <a:defRPr sz="12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63700" y="9178927"/>
            <a:ext cx="21031200" cy="3000374"/>
          </a:xfrm>
        </p:spPr>
        <p:txBody>
          <a:bodyPr/>
          <a:lstStyle>
            <a:lvl1pPr marL="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1pPr>
            <a:lvl2pPr marL="91440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6408536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76400" y="3651250"/>
            <a:ext cx="10363200" cy="8702676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344400" y="3651250"/>
            <a:ext cx="10363200" cy="8702676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1/12/2023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0267097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6" y="730251"/>
            <a:ext cx="21031200" cy="2651126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9577" y="3362326"/>
            <a:ext cx="10315574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79577" y="5010150"/>
            <a:ext cx="10315574" cy="7369176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344400" y="3362326"/>
            <a:ext cx="10366376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344400" y="5010150"/>
            <a:ext cx="10366376" cy="7369176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1/12/2023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71780886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1/12/2023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001832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正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F5B8E-16BB-4A69-9426-2FD4D3BD58AB}" type="datetimeFigureOut">
              <a:rPr lang="zh-CN" altLang="en-US" smtClean="0"/>
              <a:t>2023/1/12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6249D-E4CE-4FBC-B6D3-E95B13A135B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468767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7" y="914400"/>
            <a:ext cx="7864474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366376" y="1974851"/>
            <a:ext cx="12344400" cy="9747250"/>
          </a:xfrm>
        </p:spPr>
        <p:txBody>
          <a:bodyPr/>
          <a:lstStyle>
            <a:lvl1pPr>
              <a:defRPr sz="6400"/>
            </a:lvl1pPr>
            <a:lvl2pPr>
              <a:defRPr sz="5600"/>
            </a:lvl2pPr>
            <a:lvl3pPr>
              <a:defRPr sz="4800"/>
            </a:lvl3pPr>
            <a:lvl4pPr>
              <a:defRPr sz="4000"/>
            </a:lvl4pPr>
            <a:lvl5pPr>
              <a:defRPr sz="4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7" y="4114800"/>
            <a:ext cx="7864474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1/12/2023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5308316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7" y="914400"/>
            <a:ext cx="7864474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366376" y="1974851"/>
            <a:ext cx="12344400" cy="9747250"/>
          </a:xfrm>
        </p:spPr>
        <p:txBody>
          <a:bodyPr anchor="t"/>
          <a:lstStyle>
            <a:lvl1pPr marL="0" indent="0">
              <a:buNone/>
              <a:defRPr sz="6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7" y="4114800"/>
            <a:ext cx="7864474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1/12/2023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39475408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3868253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7449800" y="730250"/>
            <a:ext cx="5257800" cy="11623676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76400" y="730250"/>
            <a:ext cx="15468600" cy="11623676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58528860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1_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作者和日期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1340" y="11847162"/>
            <a:ext cx="21971004" cy="636980"/>
          </a:xfrm>
          <a:prstGeom prst="rect">
            <a:avLst/>
          </a:prstGeom>
        </p:spPr>
        <p:txBody>
          <a:bodyPr lIns="45719" tIns="45719" rIns="45719" bIns="45719"/>
          <a:lstStyle>
            <a:lvl1pPr defTabSz="338458">
              <a:spcBef>
                <a:spcPts val="0"/>
              </a:spcBef>
              <a:defRPr sz="1475" spc="0">
                <a:solidFill>
                  <a:srgbClr val="FFFFFF"/>
                </a:solidFill>
                <a:latin typeface="Noto Sans SC Bold"/>
                <a:ea typeface="Noto Sans SC Bold"/>
                <a:cs typeface="Noto Sans SC Bold"/>
                <a:sym typeface="Noto Sans SC Bold"/>
              </a:defRPr>
            </a:lvl1pPr>
          </a:lstStyle>
          <a:p>
            <a:r>
              <a:t>作者和日期</a:t>
            </a:r>
          </a:p>
        </p:txBody>
      </p:sp>
      <p:sp>
        <p:nvSpPr>
          <p:cNvPr id="12" name="演示文稿标题"/>
          <p:cNvSpPr txBox="1">
            <a:spLocks noGrp="1"/>
          </p:cNvSpPr>
          <p:nvPr>
            <p:ph type="title" hasCustomPrompt="1"/>
          </p:nvPr>
        </p:nvSpPr>
        <p:spPr>
          <a:xfrm>
            <a:off x="1206497" y="2574993"/>
            <a:ext cx="21971004" cy="4648202"/>
          </a:xfrm>
          <a:prstGeom prst="rect">
            <a:avLst/>
          </a:prstGeom>
        </p:spPr>
        <p:txBody>
          <a:bodyPr anchor="b"/>
          <a:lstStyle>
            <a:lvl1pPr>
              <a:defRPr sz="5800" b="0" spc="-116">
                <a:solidFill>
                  <a:srgbClr val="FFFFFF"/>
                </a:solidFill>
                <a:latin typeface="Noto Sans SC Bold"/>
                <a:ea typeface="Noto Sans SC Bold"/>
                <a:cs typeface="Noto Sans SC Bold"/>
                <a:sym typeface="Noto Sans SC Bold"/>
              </a:defRPr>
            </a:lvl1pPr>
          </a:lstStyle>
          <a:p>
            <a:r>
              <a:t>演示文稿标题</a:t>
            </a:r>
          </a:p>
        </p:txBody>
      </p:sp>
      <p:sp>
        <p:nvSpPr>
          <p:cNvPr id="13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1345" y="7210491"/>
            <a:ext cx="21971002" cy="1905002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2750" spc="0">
                <a:solidFill>
                  <a:schemeClr val="accent1"/>
                </a:solidFill>
                <a:latin typeface="Noto Sans SC Bold"/>
                <a:ea typeface="Noto Sans SC Bold"/>
                <a:cs typeface="Noto Sans SC Bold"/>
                <a:sym typeface="Noto Sans SC Bold"/>
              </a:defRPr>
            </a:lvl1pPr>
            <a:lvl2pPr>
              <a:spcBef>
                <a:spcPts val="0"/>
              </a:spcBef>
              <a:defRPr sz="2750" spc="0">
                <a:solidFill>
                  <a:schemeClr val="accent1"/>
                </a:solidFill>
                <a:latin typeface="Noto Sans SC Bold"/>
                <a:ea typeface="Noto Sans SC Bold"/>
                <a:cs typeface="Noto Sans SC Bold"/>
                <a:sym typeface="Noto Sans SC Bold"/>
              </a:defRPr>
            </a:lvl2pPr>
            <a:lvl3pPr>
              <a:spcBef>
                <a:spcPts val="0"/>
              </a:spcBef>
              <a:defRPr sz="2750" spc="0">
                <a:solidFill>
                  <a:schemeClr val="accent1"/>
                </a:solidFill>
                <a:latin typeface="Noto Sans SC Bold"/>
                <a:ea typeface="Noto Sans SC Bold"/>
                <a:cs typeface="Noto Sans SC Bold"/>
                <a:sym typeface="Noto Sans SC Bold"/>
              </a:defRPr>
            </a:lvl3pPr>
            <a:lvl4pPr>
              <a:spcBef>
                <a:spcPts val="0"/>
              </a:spcBef>
              <a:defRPr sz="2750" spc="0">
                <a:solidFill>
                  <a:schemeClr val="accent1"/>
                </a:solidFill>
                <a:latin typeface="Noto Sans SC Bold"/>
                <a:ea typeface="Noto Sans SC Bold"/>
                <a:cs typeface="Noto Sans SC Bold"/>
                <a:sym typeface="Noto Sans SC Bold"/>
              </a:defRPr>
            </a:lvl4pPr>
            <a:lvl5pPr>
              <a:spcBef>
                <a:spcPts val="0"/>
              </a:spcBef>
              <a:defRPr sz="2750" spc="0">
                <a:solidFill>
                  <a:schemeClr val="accent1"/>
                </a:solidFill>
                <a:latin typeface="Noto Sans SC Bold"/>
                <a:ea typeface="Noto Sans SC Bold"/>
                <a:cs typeface="Noto Sans SC Bold"/>
                <a:sym typeface="Noto Sans SC Bold"/>
              </a:defRPr>
            </a:lvl5pPr>
          </a:lstStyle>
          <a:p>
            <a:r>
              <a:t>演示文稿副标题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990359" y="13057666"/>
            <a:ext cx="391173" cy="39851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66401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正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1676429" y="12713248"/>
            <a:ext cx="5486487" cy="730281"/>
          </a:xfrm>
          <a:prstGeom prst="rect">
            <a:avLst/>
          </a:prstGeom>
        </p:spPr>
        <p:txBody>
          <a:bodyPr/>
          <a:lstStyle/>
          <a:p>
            <a:fld id="{B4BF5B8E-16BB-4A69-9426-2FD4D3BD58AB}" type="datetimeFigureOut">
              <a:rPr lang="zh-CN" altLang="en-US" smtClean="0"/>
              <a:t>2023/1/12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8077329" y="12713248"/>
            <a:ext cx="8229732" cy="730281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19765567" y="13037328"/>
            <a:ext cx="398302" cy="406201"/>
          </a:xfrm>
          <a:prstGeom prst="rect">
            <a:avLst/>
          </a:prstGeom>
        </p:spPr>
        <p:txBody>
          <a:bodyPr/>
          <a:lstStyle/>
          <a:p>
            <a:fld id="{DDA6249D-E4CE-4FBC-B6D3-E95B13A135B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1_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作者和日期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1340" y="11847162"/>
            <a:ext cx="21971004" cy="636980"/>
          </a:xfrm>
          <a:prstGeom prst="rect">
            <a:avLst/>
          </a:prstGeom>
        </p:spPr>
        <p:txBody>
          <a:bodyPr lIns="45719" tIns="45719" rIns="45719" bIns="45719"/>
          <a:lstStyle>
            <a:lvl1pPr defTabSz="338458">
              <a:spcBef>
                <a:spcPts val="0"/>
              </a:spcBef>
              <a:defRPr sz="1475" spc="0">
                <a:solidFill>
                  <a:srgbClr val="FFFFFF"/>
                </a:solidFill>
                <a:latin typeface="Noto Sans SC Bold"/>
                <a:ea typeface="Noto Sans SC Bold"/>
                <a:cs typeface="Noto Sans SC Bold"/>
                <a:sym typeface="Noto Sans SC Bold"/>
              </a:defRPr>
            </a:lvl1pPr>
          </a:lstStyle>
          <a:p>
            <a:r>
              <a:t>作者和日期</a:t>
            </a:r>
          </a:p>
        </p:txBody>
      </p:sp>
      <p:sp>
        <p:nvSpPr>
          <p:cNvPr id="12" name="演示文稿标题"/>
          <p:cNvSpPr txBox="1">
            <a:spLocks noGrp="1"/>
          </p:cNvSpPr>
          <p:nvPr>
            <p:ph type="title" hasCustomPrompt="1"/>
          </p:nvPr>
        </p:nvSpPr>
        <p:spPr>
          <a:xfrm>
            <a:off x="1206497" y="2574993"/>
            <a:ext cx="21971004" cy="4648202"/>
          </a:xfrm>
          <a:prstGeom prst="rect">
            <a:avLst/>
          </a:prstGeom>
        </p:spPr>
        <p:txBody>
          <a:bodyPr anchor="b"/>
          <a:lstStyle>
            <a:lvl1pPr>
              <a:defRPr sz="5800" b="0" spc="-116">
                <a:solidFill>
                  <a:srgbClr val="FFFFFF"/>
                </a:solidFill>
                <a:latin typeface="Noto Sans SC Bold"/>
                <a:ea typeface="Noto Sans SC Bold"/>
                <a:cs typeface="Noto Sans SC Bold"/>
                <a:sym typeface="Noto Sans SC Bold"/>
              </a:defRPr>
            </a:lvl1pPr>
          </a:lstStyle>
          <a:p>
            <a:r>
              <a:t>演示文稿标题</a:t>
            </a:r>
          </a:p>
        </p:txBody>
      </p:sp>
      <p:sp>
        <p:nvSpPr>
          <p:cNvPr id="13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1345" y="7210491"/>
            <a:ext cx="21971002" cy="1905002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2750" spc="0">
                <a:solidFill>
                  <a:schemeClr val="accent1"/>
                </a:solidFill>
                <a:latin typeface="Noto Sans SC Bold"/>
                <a:ea typeface="Noto Sans SC Bold"/>
                <a:cs typeface="Noto Sans SC Bold"/>
                <a:sym typeface="Noto Sans SC Bold"/>
              </a:defRPr>
            </a:lvl1pPr>
            <a:lvl2pPr>
              <a:spcBef>
                <a:spcPts val="0"/>
              </a:spcBef>
              <a:defRPr sz="2750" spc="0">
                <a:solidFill>
                  <a:schemeClr val="accent1"/>
                </a:solidFill>
                <a:latin typeface="Noto Sans SC Bold"/>
                <a:ea typeface="Noto Sans SC Bold"/>
                <a:cs typeface="Noto Sans SC Bold"/>
                <a:sym typeface="Noto Sans SC Bold"/>
              </a:defRPr>
            </a:lvl2pPr>
            <a:lvl3pPr>
              <a:spcBef>
                <a:spcPts val="0"/>
              </a:spcBef>
              <a:defRPr sz="2750" spc="0">
                <a:solidFill>
                  <a:schemeClr val="accent1"/>
                </a:solidFill>
                <a:latin typeface="Noto Sans SC Bold"/>
                <a:ea typeface="Noto Sans SC Bold"/>
                <a:cs typeface="Noto Sans SC Bold"/>
                <a:sym typeface="Noto Sans SC Bold"/>
              </a:defRPr>
            </a:lvl3pPr>
            <a:lvl4pPr>
              <a:spcBef>
                <a:spcPts val="0"/>
              </a:spcBef>
              <a:defRPr sz="2750" spc="0">
                <a:solidFill>
                  <a:schemeClr val="accent1"/>
                </a:solidFill>
                <a:latin typeface="Noto Sans SC Bold"/>
                <a:ea typeface="Noto Sans SC Bold"/>
                <a:cs typeface="Noto Sans SC Bold"/>
                <a:sym typeface="Noto Sans SC Bold"/>
              </a:defRPr>
            </a:lvl4pPr>
            <a:lvl5pPr>
              <a:spcBef>
                <a:spcPts val="0"/>
              </a:spcBef>
              <a:defRPr sz="2750" spc="0">
                <a:solidFill>
                  <a:schemeClr val="accent1"/>
                </a:solidFill>
                <a:latin typeface="Noto Sans SC Bold"/>
                <a:ea typeface="Noto Sans SC Bold"/>
                <a:cs typeface="Noto Sans SC Bold"/>
                <a:sym typeface="Noto Sans SC Bold"/>
              </a:defRPr>
            </a:lvl5pPr>
          </a:lstStyle>
          <a:p>
            <a:r>
              <a:t>演示文稿副标题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986794" y="13049978"/>
            <a:ext cx="398302" cy="4062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43936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1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3.xml"/><Relationship Id="rId10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Relationship Id="rId14" Type="http://schemas.openxmlformats.org/officeDocument/2006/relationships/image" Target="../media/image2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6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29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13" Type="http://schemas.openxmlformats.org/officeDocument/2006/relationships/slideLayout" Target="../slideLayouts/slideLayout43.xml"/><Relationship Id="rId3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7.xml"/><Relationship Id="rId12" Type="http://schemas.openxmlformats.org/officeDocument/2006/relationships/slideLayout" Target="../slideLayouts/slideLayout42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41.xml"/><Relationship Id="rId5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40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1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1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46.xml"/><Relationship Id="rId7" Type="http://schemas.openxmlformats.org/officeDocument/2006/relationships/slideLayout" Target="../slideLayouts/slideLayout50.xml"/><Relationship Id="rId12" Type="http://schemas.openxmlformats.org/officeDocument/2006/relationships/slideLayout" Target="../slideLayouts/slideLayout55.xml"/><Relationship Id="rId2" Type="http://schemas.openxmlformats.org/officeDocument/2006/relationships/slideLayout" Target="../slideLayouts/slideLayout45.xml"/><Relationship Id="rId1" Type="http://schemas.openxmlformats.org/officeDocument/2006/relationships/slideLayout" Target="../slideLayouts/slideLayout44.xml"/><Relationship Id="rId6" Type="http://schemas.openxmlformats.org/officeDocument/2006/relationships/slideLayout" Target="../slideLayouts/slideLayout49.xml"/><Relationship Id="rId11" Type="http://schemas.openxmlformats.org/officeDocument/2006/relationships/slideLayout" Target="../slideLayouts/slideLayout54.xml"/><Relationship Id="rId5" Type="http://schemas.openxmlformats.org/officeDocument/2006/relationships/slideLayout" Target="../slideLayouts/slideLayout48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53.xml"/><Relationship Id="rId4" Type="http://schemas.openxmlformats.org/officeDocument/2006/relationships/slideLayout" Target="../slideLayouts/slideLayout47.xml"/><Relationship Id="rId9" Type="http://schemas.openxmlformats.org/officeDocument/2006/relationships/slideLayout" Target="../slideLayouts/slideLayout52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文级别 1…"/>
          <p:cNvSpPr txBox="1">
            <a:spLocks noGrp="1"/>
          </p:cNvSpPr>
          <p:nvPr>
            <p:ph type="body" idx="1" hasCustomPrompt="1"/>
          </p:nvPr>
        </p:nvSpPr>
        <p:spPr>
          <a:xfrm>
            <a:off x="1206520" y="4248688"/>
            <a:ext cx="21971349" cy="8256367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>
            <a:normAutofit/>
          </a:bodyPr>
          <a:lstStyle/>
          <a:p>
            <a:r>
              <a:t>议程主题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986795" y="13049979"/>
            <a:ext cx="398302" cy="4062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64">
              <a:defRPr sz="1985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10"/>
          <a:srcRect l="52556" t="10937"/>
          <a:stretch>
            <a:fillRect/>
          </a:stretch>
        </p:blipFill>
        <p:spPr>
          <a:xfrm>
            <a:off x="12803026" y="1"/>
            <a:ext cx="11653095" cy="13762311"/>
          </a:xfrm>
          <a:prstGeom prst="rect">
            <a:avLst/>
          </a:prstGeom>
        </p:spPr>
      </p:pic>
      <p:pic>
        <p:nvPicPr>
          <p:cNvPr id="6" name="图像" descr="图像"/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19118720" y="1068070"/>
            <a:ext cx="3810062" cy="61915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10"/>
          <a:srcRect r="47772"/>
          <a:stretch>
            <a:fillRect/>
          </a:stretch>
        </p:blipFill>
        <p:spPr>
          <a:xfrm>
            <a:off x="2" y="1"/>
            <a:ext cx="12925624" cy="1380848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94" r:id="rId8"/>
  </p:sldLayoutIdLst>
  <p:transition spd="med"/>
  <p:txStyles>
    <p:titleStyle>
      <a:lvl1pPr marL="0" marR="0" indent="0" algn="l" defTabSz="2688249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9371" b="1" i="0" u="none" strike="noStrike" cap="none" spc="-170" baseline="0">
          <a:solidFill>
            <a:schemeClr val="accent1">
              <a:hueOff val="114395"/>
              <a:lumOff val="-24963"/>
            </a:schemeClr>
          </a:solidFill>
          <a:uFillTx/>
          <a:latin typeface="思源宋体 CN" panose="02020400000000000000" charset="-122"/>
          <a:ea typeface="思源宋体 CN" panose="02020400000000000000" charset="-122"/>
          <a:cs typeface="思源宋体 CN" panose="02020400000000000000" charset="-122"/>
          <a:sym typeface="思源宋体 CN" panose="02020400000000000000" charset="-122"/>
        </a:defRPr>
      </a:lvl1pPr>
      <a:lvl2pPr marL="0" marR="0" indent="457250" algn="l" defTabSz="2438666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8501" b="1" i="0" u="none" strike="noStrike" cap="none" spc="-170" baseline="0">
          <a:solidFill>
            <a:schemeClr val="accent1">
              <a:hueOff val="114395"/>
              <a:lumOff val="-24963"/>
            </a:schemeClr>
          </a:solidFill>
          <a:uFillTx/>
          <a:latin typeface="思源宋体 CN" panose="02020400000000000000" charset="-122"/>
          <a:ea typeface="思源宋体 CN" panose="02020400000000000000" charset="-122"/>
          <a:cs typeface="思源宋体 CN" panose="02020400000000000000" charset="-122"/>
          <a:sym typeface="思源宋体 CN" panose="02020400000000000000" charset="-122"/>
        </a:defRPr>
      </a:lvl2pPr>
      <a:lvl3pPr marL="0" marR="0" indent="914500" algn="l" defTabSz="2438666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8501" b="1" i="0" u="none" strike="noStrike" cap="none" spc="-170" baseline="0">
          <a:solidFill>
            <a:schemeClr val="accent1">
              <a:hueOff val="114395"/>
              <a:lumOff val="-24963"/>
            </a:schemeClr>
          </a:solidFill>
          <a:uFillTx/>
          <a:latin typeface="思源宋体 CN" panose="02020400000000000000" charset="-122"/>
          <a:ea typeface="思源宋体 CN" panose="02020400000000000000" charset="-122"/>
          <a:cs typeface="思源宋体 CN" panose="02020400000000000000" charset="-122"/>
          <a:sym typeface="思源宋体 CN" panose="02020400000000000000" charset="-122"/>
        </a:defRPr>
      </a:lvl3pPr>
      <a:lvl4pPr marL="0" marR="0" indent="1371749" algn="l" defTabSz="2438666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8501" b="1" i="0" u="none" strike="noStrike" cap="none" spc="-170" baseline="0">
          <a:solidFill>
            <a:schemeClr val="accent1">
              <a:hueOff val="114395"/>
              <a:lumOff val="-24963"/>
            </a:schemeClr>
          </a:solidFill>
          <a:uFillTx/>
          <a:latin typeface="思源宋体 CN" panose="02020400000000000000" charset="-122"/>
          <a:ea typeface="思源宋体 CN" panose="02020400000000000000" charset="-122"/>
          <a:cs typeface="思源宋体 CN" panose="02020400000000000000" charset="-122"/>
          <a:sym typeface="思源宋体 CN" panose="02020400000000000000" charset="-122"/>
        </a:defRPr>
      </a:lvl4pPr>
      <a:lvl5pPr marL="0" marR="0" indent="1829000" algn="l" defTabSz="2438666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8501" b="1" i="0" u="none" strike="noStrike" cap="none" spc="-170" baseline="0">
          <a:solidFill>
            <a:schemeClr val="accent1">
              <a:hueOff val="114395"/>
              <a:lumOff val="-24963"/>
            </a:schemeClr>
          </a:solidFill>
          <a:uFillTx/>
          <a:latin typeface="思源宋体 CN" panose="02020400000000000000" charset="-122"/>
          <a:ea typeface="思源宋体 CN" panose="02020400000000000000" charset="-122"/>
          <a:cs typeface="思源宋体 CN" panose="02020400000000000000" charset="-122"/>
          <a:sym typeface="思源宋体 CN" panose="02020400000000000000" charset="-122"/>
        </a:defRPr>
      </a:lvl5pPr>
      <a:lvl6pPr marL="0" marR="0" indent="2286250" algn="l" defTabSz="2438666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8501" b="1" i="0" u="none" strike="noStrike" cap="none" spc="-170" baseline="0">
          <a:solidFill>
            <a:schemeClr val="accent1">
              <a:hueOff val="114395"/>
              <a:lumOff val="-24963"/>
            </a:schemeClr>
          </a:solidFill>
          <a:uFillTx/>
          <a:latin typeface="思源宋体 CN" panose="02020400000000000000" charset="-122"/>
          <a:ea typeface="思源宋体 CN" panose="02020400000000000000" charset="-122"/>
          <a:cs typeface="思源宋体 CN" panose="02020400000000000000" charset="-122"/>
          <a:sym typeface="思源宋体 CN" panose="02020400000000000000" charset="-122"/>
        </a:defRPr>
      </a:lvl6pPr>
      <a:lvl7pPr marL="0" marR="0" indent="2743500" algn="l" defTabSz="2438666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8501" b="1" i="0" u="none" strike="noStrike" cap="none" spc="-170" baseline="0">
          <a:solidFill>
            <a:schemeClr val="accent1">
              <a:hueOff val="114395"/>
              <a:lumOff val="-24963"/>
            </a:schemeClr>
          </a:solidFill>
          <a:uFillTx/>
          <a:latin typeface="思源宋体 CN" panose="02020400000000000000" charset="-122"/>
          <a:ea typeface="思源宋体 CN" panose="02020400000000000000" charset="-122"/>
          <a:cs typeface="思源宋体 CN" panose="02020400000000000000" charset="-122"/>
          <a:sym typeface="思源宋体 CN" panose="02020400000000000000" charset="-122"/>
        </a:defRPr>
      </a:lvl7pPr>
      <a:lvl8pPr marL="0" marR="0" indent="3200750" algn="l" defTabSz="2438666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8501" b="1" i="0" u="none" strike="noStrike" cap="none" spc="-170" baseline="0">
          <a:solidFill>
            <a:schemeClr val="accent1">
              <a:hueOff val="114395"/>
              <a:lumOff val="-24963"/>
            </a:schemeClr>
          </a:solidFill>
          <a:uFillTx/>
          <a:latin typeface="思源宋体 CN" panose="02020400000000000000" charset="-122"/>
          <a:ea typeface="思源宋体 CN" panose="02020400000000000000" charset="-122"/>
          <a:cs typeface="思源宋体 CN" panose="02020400000000000000" charset="-122"/>
          <a:sym typeface="思源宋体 CN" panose="02020400000000000000" charset="-122"/>
        </a:defRPr>
      </a:lvl8pPr>
      <a:lvl9pPr marL="0" marR="0" indent="3657999" algn="l" defTabSz="2438666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8501" b="1" i="0" u="none" strike="noStrike" cap="none" spc="-170" baseline="0">
          <a:solidFill>
            <a:schemeClr val="accent1">
              <a:hueOff val="114395"/>
              <a:lumOff val="-24963"/>
            </a:schemeClr>
          </a:solidFill>
          <a:uFillTx/>
          <a:latin typeface="思源宋体 CN" panose="02020400000000000000" charset="-122"/>
          <a:ea typeface="思源宋体 CN" panose="02020400000000000000" charset="-122"/>
          <a:cs typeface="思源宋体 CN" panose="02020400000000000000" charset="-122"/>
          <a:sym typeface="思源宋体 CN" panose="02020400000000000000" charset="-122"/>
        </a:defRPr>
      </a:lvl9pPr>
    </p:titleStyle>
    <p:bodyStyle>
      <a:lvl1pPr marL="0" marR="0" indent="0" algn="l" defTabSz="910054" latinLnBrk="0">
        <a:lnSpc>
          <a:spcPct val="100000"/>
        </a:lnSpc>
        <a:spcBef>
          <a:spcPts val="1985"/>
        </a:spcBef>
        <a:spcAft>
          <a:spcPts val="0"/>
        </a:spcAft>
        <a:buClrTx/>
        <a:buSzTx/>
        <a:buFontTx/>
        <a:buNone/>
        <a:defRPr sz="4411" b="0" i="0" u="none" strike="noStrike" cap="none" spc="-39" baseline="0">
          <a:solidFill>
            <a:srgbClr val="000000"/>
          </a:solidFill>
          <a:uFillTx/>
          <a:latin typeface="思源宋体 CN" panose="02020400000000000000" charset="-122"/>
          <a:ea typeface="思源宋体 CN" panose="02020400000000000000" charset="-122"/>
          <a:cs typeface="思源宋体 CN" panose="02020400000000000000" charset="-122"/>
          <a:sym typeface="思源宋体 CN" panose="02020400000000000000" charset="-122"/>
        </a:defRPr>
      </a:lvl1pPr>
      <a:lvl2pPr marL="0" marR="0" indent="504245" algn="l" defTabSz="910054" latinLnBrk="0">
        <a:lnSpc>
          <a:spcPct val="100000"/>
        </a:lnSpc>
        <a:spcBef>
          <a:spcPts val="1985"/>
        </a:spcBef>
        <a:spcAft>
          <a:spcPts val="0"/>
        </a:spcAft>
        <a:buClrTx/>
        <a:buSzTx/>
        <a:buFontTx/>
        <a:buNone/>
        <a:defRPr sz="4411" b="0" i="0" u="none" strike="noStrike" cap="none" spc="-39" baseline="0">
          <a:solidFill>
            <a:srgbClr val="000000"/>
          </a:solidFill>
          <a:uFillTx/>
          <a:latin typeface="思源宋体 CN" panose="02020400000000000000" charset="-122"/>
          <a:ea typeface="思源宋体 CN" panose="02020400000000000000" charset="-122"/>
          <a:cs typeface="思源宋体 CN" panose="02020400000000000000" charset="-122"/>
          <a:sym typeface="思源宋体 CN" panose="02020400000000000000" charset="-122"/>
        </a:defRPr>
      </a:lvl2pPr>
      <a:lvl3pPr marL="0" marR="0" indent="1007855" algn="l" defTabSz="910054" latinLnBrk="0">
        <a:lnSpc>
          <a:spcPct val="100000"/>
        </a:lnSpc>
        <a:spcBef>
          <a:spcPts val="1985"/>
        </a:spcBef>
        <a:spcAft>
          <a:spcPts val="0"/>
        </a:spcAft>
        <a:buClrTx/>
        <a:buSzTx/>
        <a:buFontTx/>
        <a:buNone/>
        <a:defRPr sz="4411" b="0" i="0" u="none" strike="noStrike" cap="none" spc="-39" baseline="0">
          <a:solidFill>
            <a:srgbClr val="000000"/>
          </a:solidFill>
          <a:uFillTx/>
          <a:latin typeface="思源宋体 CN" panose="02020400000000000000" charset="-122"/>
          <a:ea typeface="思源宋体 CN" panose="02020400000000000000" charset="-122"/>
          <a:cs typeface="思源宋体 CN" panose="02020400000000000000" charset="-122"/>
          <a:sym typeface="思源宋体 CN" panose="02020400000000000000" charset="-122"/>
        </a:defRPr>
      </a:lvl3pPr>
      <a:lvl4pPr marL="0" marR="0" indent="1512099" algn="l" defTabSz="910054" latinLnBrk="0">
        <a:lnSpc>
          <a:spcPct val="100000"/>
        </a:lnSpc>
        <a:spcBef>
          <a:spcPts val="1985"/>
        </a:spcBef>
        <a:spcAft>
          <a:spcPts val="0"/>
        </a:spcAft>
        <a:buClrTx/>
        <a:buSzTx/>
        <a:buFontTx/>
        <a:buNone/>
        <a:defRPr sz="4411" b="0" i="0" u="none" strike="noStrike" cap="none" spc="-39" baseline="0">
          <a:solidFill>
            <a:srgbClr val="000000"/>
          </a:solidFill>
          <a:uFillTx/>
          <a:latin typeface="思源宋体 CN" panose="02020400000000000000" charset="-122"/>
          <a:ea typeface="思源宋体 CN" panose="02020400000000000000" charset="-122"/>
          <a:cs typeface="思源宋体 CN" panose="02020400000000000000" charset="-122"/>
          <a:sym typeface="思源宋体 CN" panose="02020400000000000000" charset="-122"/>
        </a:defRPr>
      </a:lvl4pPr>
      <a:lvl5pPr marL="0" marR="0" indent="2016345" algn="l" defTabSz="910054" latinLnBrk="0">
        <a:lnSpc>
          <a:spcPct val="100000"/>
        </a:lnSpc>
        <a:spcBef>
          <a:spcPts val="1985"/>
        </a:spcBef>
        <a:spcAft>
          <a:spcPts val="0"/>
        </a:spcAft>
        <a:buClrTx/>
        <a:buSzTx/>
        <a:buFontTx/>
        <a:buNone/>
        <a:defRPr sz="4411" b="0" i="0" u="none" strike="noStrike" cap="none" spc="-39" baseline="0">
          <a:solidFill>
            <a:srgbClr val="000000"/>
          </a:solidFill>
          <a:uFillTx/>
          <a:latin typeface="思源宋体 CN" panose="02020400000000000000" charset="-122"/>
          <a:ea typeface="思源宋体 CN" panose="02020400000000000000" charset="-122"/>
          <a:cs typeface="思源宋体 CN" panose="02020400000000000000" charset="-122"/>
          <a:sym typeface="思源宋体 CN" panose="02020400000000000000" charset="-122"/>
        </a:defRPr>
      </a:lvl5pPr>
      <a:lvl6pPr marL="0" marR="0" indent="2520590" algn="l" defTabSz="910054" latinLnBrk="0">
        <a:lnSpc>
          <a:spcPct val="100000"/>
        </a:lnSpc>
        <a:spcBef>
          <a:spcPts val="1985"/>
        </a:spcBef>
        <a:spcAft>
          <a:spcPts val="0"/>
        </a:spcAft>
        <a:buClrTx/>
        <a:buSzTx/>
        <a:buFontTx/>
        <a:buNone/>
        <a:defRPr sz="4411" b="0" i="0" u="none" strike="noStrike" cap="none" spc="-39" baseline="0">
          <a:solidFill>
            <a:srgbClr val="000000"/>
          </a:solidFill>
          <a:uFillTx/>
          <a:latin typeface="思源宋体 CN" panose="02020400000000000000" charset="-122"/>
          <a:ea typeface="思源宋体 CN" panose="02020400000000000000" charset="-122"/>
          <a:cs typeface="思源宋体 CN" panose="02020400000000000000" charset="-122"/>
          <a:sym typeface="思源宋体 CN" panose="02020400000000000000" charset="-122"/>
        </a:defRPr>
      </a:lvl6pPr>
      <a:lvl7pPr marL="0" marR="0" indent="3024200" algn="l" defTabSz="910054" latinLnBrk="0">
        <a:lnSpc>
          <a:spcPct val="100000"/>
        </a:lnSpc>
        <a:spcBef>
          <a:spcPts val="1985"/>
        </a:spcBef>
        <a:spcAft>
          <a:spcPts val="0"/>
        </a:spcAft>
        <a:buClrTx/>
        <a:buSzTx/>
        <a:buFontTx/>
        <a:buNone/>
        <a:defRPr sz="4411" b="0" i="0" u="none" strike="noStrike" cap="none" spc="-39" baseline="0">
          <a:solidFill>
            <a:srgbClr val="000000"/>
          </a:solidFill>
          <a:uFillTx/>
          <a:latin typeface="思源宋体 CN" panose="02020400000000000000" charset="-122"/>
          <a:ea typeface="思源宋体 CN" panose="02020400000000000000" charset="-122"/>
          <a:cs typeface="思源宋体 CN" panose="02020400000000000000" charset="-122"/>
          <a:sym typeface="思源宋体 CN" panose="02020400000000000000" charset="-122"/>
        </a:defRPr>
      </a:lvl7pPr>
      <a:lvl8pPr marL="0" marR="0" indent="3528444" algn="l" defTabSz="910054" latinLnBrk="0">
        <a:lnSpc>
          <a:spcPct val="100000"/>
        </a:lnSpc>
        <a:spcBef>
          <a:spcPts val="1985"/>
        </a:spcBef>
        <a:spcAft>
          <a:spcPts val="0"/>
        </a:spcAft>
        <a:buClrTx/>
        <a:buSzTx/>
        <a:buFontTx/>
        <a:buNone/>
        <a:defRPr sz="4411" b="0" i="0" u="none" strike="noStrike" cap="none" spc="-39" baseline="0">
          <a:solidFill>
            <a:srgbClr val="000000"/>
          </a:solidFill>
          <a:uFillTx/>
          <a:latin typeface="思源宋体 CN" panose="02020400000000000000" charset="-122"/>
          <a:ea typeface="思源宋体 CN" panose="02020400000000000000" charset="-122"/>
          <a:cs typeface="思源宋体 CN" panose="02020400000000000000" charset="-122"/>
          <a:sym typeface="思源宋体 CN" panose="02020400000000000000" charset="-122"/>
        </a:defRPr>
      </a:lvl8pPr>
      <a:lvl9pPr marL="0" marR="0" indent="4032690" algn="l" defTabSz="910054" latinLnBrk="0">
        <a:lnSpc>
          <a:spcPct val="100000"/>
        </a:lnSpc>
        <a:spcBef>
          <a:spcPts val="1985"/>
        </a:spcBef>
        <a:spcAft>
          <a:spcPts val="0"/>
        </a:spcAft>
        <a:buClrTx/>
        <a:buSzTx/>
        <a:buFontTx/>
        <a:buNone/>
        <a:defRPr sz="4411" b="0" i="0" u="none" strike="noStrike" cap="none" spc="-39" baseline="0">
          <a:solidFill>
            <a:srgbClr val="000000"/>
          </a:solidFill>
          <a:uFillTx/>
          <a:latin typeface="思源宋体 CN" panose="02020400000000000000" charset="-122"/>
          <a:ea typeface="思源宋体 CN" panose="02020400000000000000" charset="-122"/>
          <a:cs typeface="思源宋体 CN" panose="02020400000000000000" charset="-122"/>
          <a:sym typeface="思源宋体 CN" panose="02020400000000000000" charset="-122"/>
        </a:defRPr>
      </a:lvl9pPr>
    </p:bodyStyle>
    <p:otherStyle>
      <a:lvl1pPr marL="0" marR="0" indent="0" algn="ctr" defTabSz="64396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985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 panose="02000503000000020004"/>
        </a:defRPr>
      </a:lvl1pPr>
      <a:lvl2pPr marL="0" marR="0" indent="504245" algn="ctr" defTabSz="64396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985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 panose="02000503000000020004"/>
        </a:defRPr>
      </a:lvl2pPr>
      <a:lvl3pPr marL="0" marR="0" indent="1007855" algn="ctr" defTabSz="64396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985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 panose="02000503000000020004"/>
        </a:defRPr>
      </a:lvl3pPr>
      <a:lvl4pPr marL="0" marR="0" indent="1512099" algn="ctr" defTabSz="64396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985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 panose="02000503000000020004"/>
        </a:defRPr>
      </a:lvl4pPr>
      <a:lvl5pPr marL="0" marR="0" indent="2016345" algn="ctr" defTabSz="64396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985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 panose="02000503000000020004"/>
        </a:defRPr>
      </a:lvl5pPr>
      <a:lvl6pPr marL="0" marR="0" indent="2520590" algn="ctr" defTabSz="64396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985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 panose="02000503000000020004"/>
        </a:defRPr>
      </a:lvl6pPr>
      <a:lvl7pPr marL="0" marR="0" indent="3024200" algn="ctr" defTabSz="64396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985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 panose="02000503000000020004"/>
        </a:defRPr>
      </a:lvl7pPr>
      <a:lvl8pPr marL="0" marR="0" indent="3528444" algn="ctr" defTabSz="64396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985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 panose="02000503000000020004"/>
        </a:defRPr>
      </a:lvl8pPr>
      <a:lvl9pPr marL="0" marR="0" indent="4032690" algn="ctr" defTabSz="64396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985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 panose="02000503000000020004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54462" y="0"/>
            <a:ext cx="24329929" cy="13693086"/>
          </a:xfrm>
          <a:prstGeom prst="rect">
            <a:avLst/>
          </a:prstGeom>
        </p:spPr>
      </p:pic>
      <p:sp>
        <p:nvSpPr>
          <p:cNvPr id="3" name="矩形: 圆角 2"/>
          <p:cNvSpPr/>
          <p:nvPr userDrawn="1"/>
        </p:nvSpPr>
        <p:spPr>
          <a:xfrm>
            <a:off x="0" y="0"/>
            <a:ext cx="24411621" cy="2524694"/>
          </a:xfrm>
          <a:prstGeom prst="roundRect">
            <a:avLst>
              <a:gd name="adj" fmla="val 0"/>
            </a:avLst>
          </a:prstGeom>
          <a:gradFill>
            <a:gsLst>
              <a:gs pos="72000">
                <a:srgbClr val="C2DDFF"/>
              </a:gs>
              <a:gs pos="0">
                <a:srgbClr val="0168EB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5291" dirty="0"/>
          </a:p>
        </p:txBody>
      </p:sp>
      <p:pic>
        <p:nvPicPr>
          <p:cNvPr id="4" name="图像" descr="图像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9118720" y="1068070"/>
            <a:ext cx="3810062" cy="619153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  <p:sldLayoutId id="2147483660" r:id="rId4"/>
    <p:sldLayoutId id="2147483661" r:id="rId5"/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</p:sldLayoutIdLst>
  <p:txStyles>
    <p:titleStyle>
      <a:lvl1pPr algn="l" defTabSz="2016345" rtl="0" eaLnBrk="1" latinLnBrk="0" hangingPunct="1">
        <a:lnSpc>
          <a:spcPct val="90000"/>
        </a:lnSpc>
        <a:spcBef>
          <a:spcPct val="0"/>
        </a:spcBef>
        <a:buNone/>
        <a:defRPr sz="970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04245" indent="-504245" algn="l" defTabSz="2016345" rtl="0" eaLnBrk="1" latinLnBrk="0" hangingPunct="1">
        <a:lnSpc>
          <a:spcPct val="90000"/>
        </a:lnSpc>
        <a:spcBef>
          <a:spcPct val="442000"/>
        </a:spcBef>
        <a:buFont typeface="Arial" panose="020B0604020202020204" pitchFamily="34" charset="0"/>
        <a:buChar char="•"/>
        <a:defRPr sz="6176" kern="1200">
          <a:solidFill>
            <a:schemeClr val="tx1"/>
          </a:solidFill>
          <a:latin typeface="+mn-lt"/>
          <a:ea typeface="+mn-ea"/>
          <a:cs typeface="+mn-cs"/>
        </a:defRPr>
      </a:lvl1pPr>
      <a:lvl2pPr marL="1512099" indent="-504245" algn="l" defTabSz="2016345" rtl="0" eaLnBrk="1" latinLnBrk="0" hangingPunct="1">
        <a:lnSpc>
          <a:spcPct val="90000"/>
        </a:lnSpc>
        <a:spcBef>
          <a:spcPts val="1105"/>
        </a:spcBef>
        <a:buFont typeface="Arial" panose="020B0604020202020204" pitchFamily="34" charset="0"/>
        <a:buChar char="•"/>
        <a:defRPr sz="5291" kern="1200">
          <a:solidFill>
            <a:schemeClr val="tx1"/>
          </a:solidFill>
          <a:latin typeface="+mn-lt"/>
          <a:ea typeface="+mn-ea"/>
          <a:cs typeface="+mn-cs"/>
        </a:defRPr>
      </a:lvl2pPr>
      <a:lvl3pPr marL="2520590" indent="-504245" algn="l" defTabSz="2016345" rtl="0" eaLnBrk="1" latinLnBrk="0" hangingPunct="1">
        <a:lnSpc>
          <a:spcPct val="90000"/>
        </a:lnSpc>
        <a:spcBef>
          <a:spcPts val="1105"/>
        </a:spcBef>
        <a:buFont typeface="Arial" panose="020B0604020202020204" pitchFamily="34" charset="0"/>
        <a:buChar char="•"/>
        <a:defRPr sz="4411" kern="1200">
          <a:solidFill>
            <a:schemeClr val="tx1"/>
          </a:solidFill>
          <a:latin typeface="+mn-lt"/>
          <a:ea typeface="+mn-ea"/>
          <a:cs typeface="+mn-cs"/>
        </a:defRPr>
      </a:lvl3pPr>
      <a:lvl4pPr marL="3528444" indent="-504245" algn="l" defTabSz="2016345" rtl="0" eaLnBrk="1" latinLnBrk="0" hangingPunct="1">
        <a:lnSpc>
          <a:spcPct val="90000"/>
        </a:lnSpc>
        <a:spcBef>
          <a:spcPts val="1105"/>
        </a:spcBef>
        <a:buFont typeface="Arial" panose="020B0604020202020204" pitchFamily="34" charset="0"/>
        <a:buChar char="•"/>
        <a:defRPr sz="3971" kern="1200">
          <a:solidFill>
            <a:schemeClr val="tx1"/>
          </a:solidFill>
          <a:latin typeface="+mn-lt"/>
          <a:ea typeface="+mn-ea"/>
          <a:cs typeface="+mn-cs"/>
        </a:defRPr>
      </a:lvl4pPr>
      <a:lvl5pPr marL="4536299" indent="-504245" algn="l" defTabSz="2016345" rtl="0" eaLnBrk="1" latinLnBrk="0" hangingPunct="1">
        <a:lnSpc>
          <a:spcPct val="90000"/>
        </a:lnSpc>
        <a:spcBef>
          <a:spcPts val="1105"/>
        </a:spcBef>
        <a:buFont typeface="Arial" panose="020B0604020202020204" pitchFamily="34" charset="0"/>
        <a:buChar char="•"/>
        <a:defRPr sz="3971" kern="1200">
          <a:solidFill>
            <a:schemeClr val="tx1"/>
          </a:solidFill>
          <a:latin typeface="+mn-lt"/>
          <a:ea typeface="+mn-ea"/>
          <a:cs typeface="+mn-cs"/>
        </a:defRPr>
      </a:lvl5pPr>
      <a:lvl6pPr marL="5544790" indent="-504245" algn="l" defTabSz="2016345" rtl="0" eaLnBrk="1" latinLnBrk="0" hangingPunct="1">
        <a:lnSpc>
          <a:spcPct val="90000"/>
        </a:lnSpc>
        <a:spcBef>
          <a:spcPts val="1105"/>
        </a:spcBef>
        <a:buFont typeface="Arial" panose="020B0604020202020204" pitchFamily="34" charset="0"/>
        <a:buChar char="•"/>
        <a:defRPr sz="3971" kern="1200">
          <a:solidFill>
            <a:schemeClr val="tx1"/>
          </a:solidFill>
          <a:latin typeface="+mn-lt"/>
          <a:ea typeface="+mn-ea"/>
          <a:cs typeface="+mn-cs"/>
        </a:defRPr>
      </a:lvl6pPr>
      <a:lvl7pPr marL="6552645" indent="-504245" algn="l" defTabSz="2016345" rtl="0" eaLnBrk="1" latinLnBrk="0" hangingPunct="1">
        <a:lnSpc>
          <a:spcPct val="90000"/>
        </a:lnSpc>
        <a:spcBef>
          <a:spcPts val="1105"/>
        </a:spcBef>
        <a:buFont typeface="Arial" panose="020B0604020202020204" pitchFamily="34" charset="0"/>
        <a:buChar char="•"/>
        <a:defRPr sz="3971" kern="1200">
          <a:solidFill>
            <a:schemeClr val="tx1"/>
          </a:solidFill>
          <a:latin typeface="+mn-lt"/>
          <a:ea typeface="+mn-ea"/>
          <a:cs typeface="+mn-cs"/>
        </a:defRPr>
      </a:lvl7pPr>
      <a:lvl8pPr marL="7561135" indent="-504245" algn="l" defTabSz="2016345" rtl="0" eaLnBrk="1" latinLnBrk="0" hangingPunct="1">
        <a:lnSpc>
          <a:spcPct val="90000"/>
        </a:lnSpc>
        <a:spcBef>
          <a:spcPts val="1105"/>
        </a:spcBef>
        <a:buFont typeface="Arial" panose="020B0604020202020204" pitchFamily="34" charset="0"/>
        <a:buChar char="•"/>
        <a:defRPr sz="3971" kern="1200">
          <a:solidFill>
            <a:schemeClr val="tx1"/>
          </a:solidFill>
          <a:latin typeface="+mn-lt"/>
          <a:ea typeface="+mn-ea"/>
          <a:cs typeface="+mn-cs"/>
        </a:defRPr>
      </a:lvl8pPr>
      <a:lvl9pPr marL="8568990" indent="-504245" algn="l" defTabSz="2016345" rtl="0" eaLnBrk="1" latinLnBrk="0" hangingPunct="1">
        <a:lnSpc>
          <a:spcPct val="90000"/>
        </a:lnSpc>
        <a:spcBef>
          <a:spcPts val="1105"/>
        </a:spcBef>
        <a:buFont typeface="Arial" panose="020B0604020202020204" pitchFamily="34" charset="0"/>
        <a:buChar char="•"/>
        <a:defRPr sz="397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2016345" rtl="0" eaLnBrk="1" latinLnBrk="0" hangingPunct="1">
        <a:defRPr sz="3971" kern="1200">
          <a:solidFill>
            <a:schemeClr val="tx1"/>
          </a:solidFill>
          <a:latin typeface="+mn-lt"/>
          <a:ea typeface="+mn-ea"/>
          <a:cs typeface="+mn-cs"/>
        </a:defRPr>
      </a:lvl1pPr>
      <a:lvl2pPr marL="1007855" algn="l" defTabSz="2016345" rtl="0" eaLnBrk="1" latinLnBrk="0" hangingPunct="1">
        <a:defRPr sz="3971" kern="1200">
          <a:solidFill>
            <a:schemeClr val="tx1"/>
          </a:solidFill>
          <a:latin typeface="+mn-lt"/>
          <a:ea typeface="+mn-ea"/>
          <a:cs typeface="+mn-cs"/>
        </a:defRPr>
      </a:lvl2pPr>
      <a:lvl3pPr marL="2016345" algn="l" defTabSz="2016345" rtl="0" eaLnBrk="1" latinLnBrk="0" hangingPunct="1">
        <a:defRPr sz="3971" kern="1200">
          <a:solidFill>
            <a:schemeClr val="tx1"/>
          </a:solidFill>
          <a:latin typeface="+mn-lt"/>
          <a:ea typeface="+mn-ea"/>
          <a:cs typeface="+mn-cs"/>
        </a:defRPr>
      </a:lvl3pPr>
      <a:lvl4pPr marL="3024200" algn="l" defTabSz="2016345" rtl="0" eaLnBrk="1" latinLnBrk="0" hangingPunct="1">
        <a:defRPr sz="3971" kern="1200">
          <a:solidFill>
            <a:schemeClr val="tx1"/>
          </a:solidFill>
          <a:latin typeface="+mn-lt"/>
          <a:ea typeface="+mn-ea"/>
          <a:cs typeface="+mn-cs"/>
        </a:defRPr>
      </a:lvl4pPr>
      <a:lvl5pPr marL="4032690" algn="l" defTabSz="2016345" rtl="0" eaLnBrk="1" latinLnBrk="0" hangingPunct="1">
        <a:defRPr sz="3971" kern="1200">
          <a:solidFill>
            <a:schemeClr val="tx1"/>
          </a:solidFill>
          <a:latin typeface="+mn-lt"/>
          <a:ea typeface="+mn-ea"/>
          <a:cs typeface="+mn-cs"/>
        </a:defRPr>
      </a:lvl5pPr>
      <a:lvl6pPr marL="5040545" algn="l" defTabSz="2016345" rtl="0" eaLnBrk="1" latinLnBrk="0" hangingPunct="1">
        <a:defRPr sz="3971" kern="1200">
          <a:solidFill>
            <a:schemeClr val="tx1"/>
          </a:solidFill>
          <a:latin typeface="+mn-lt"/>
          <a:ea typeface="+mn-ea"/>
          <a:cs typeface="+mn-cs"/>
        </a:defRPr>
      </a:lvl6pPr>
      <a:lvl7pPr marL="6048401" algn="l" defTabSz="2016345" rtl="0" eaLnBrk="1" latinLnBrk="0" hangingPunct="1">
        <a:defRPr sz="3971" kern="1200">
          <a:solidFill>
            <a:schemeClr val="tx1"/>
          </a:solidFill>
          <a:latin typeface="+mn-lt"/>
          <a:ea typeface="+mn-ea"/>
          <a:cs typeface="+mn-cs"/>
        </a:defRPr>
      </a:lvl7pPr>
      <a:lvl8pPr marL="7056891" algn="l" defTabSz="2016345" rtl="0" eaLnBrk="1" latinLnBrk="0" hangingPunct="1">
        <a:defRPr sz="3971" kern="1200">
          <a:solidFill>
            <a:schemeClr val="tx1"/>
          </a:solidFill>
          <a:latin typeface="+mn-lt"/>
          <a:ea typeface="+mn-ea"/>
          <a:cs typeface="+mn-cs"/>
        </a:defRPr>
      </a:lvl8pPr>
      <a:lvl9pPr marL="8064746" algn="l" defTabSz="2016345" rtl="0" eaLnBrk="1" latinLnBrk="0" hangingPunct="1">
        <a:defRPr sz="397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像" descr="图像"/>
          <p:cNvPicPr>
            <a:picLocks noChangeAspect="1"/>
          </p:cNvPicPr>
          <p:nvPr userDrawn="1"/>
        </p:nvPicPr>
        <p:blipFill>
          <a:blip r:embed="rId13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>
          <a:xfrm>
            <a:off x="3925634" y="4233092"/>
            <a:ext cx="15768571" cy="9497468"/>
          </a:xfrm>
          <a:prstGeom prst="rect">
            <a:avLst/>
          </a:prstGeom>
          <a:ln w="12700" cap="flat">
            <a:noFill/>
            <a:miter lim="400000"/>
            <a:headEnd/>
            <a:tailEnd/>
          </a:ln>
          <a:effectLst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</p:sldLayoutIdLst>
  <p:txStyles>
    <p:titleStyle>
      <a:lvl1pPr algn="l" defTabSz="1007855" rtl="0" eaLnBrk="1" latinLnBrk="0" hangingPunct="1">
        <a:lnSpc>
          <a:spcPct val="90000"/>
        </a:lnSpc>
        <a:spcBef>
          <a:spcPct val="0"/>
        </a:spcBef>
        <a:buNone/>
        <a:defRPr sz="485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2123" indent="-252123" algn="l" defTabSz="1007855" rtl="0" eaLnBrk="1" latinLnBrk="0" hangingPunct="1">
        <a:lnSpc>
          <a:spcPct val="90000"/>
        </a:lnSpc>
        <a:spcBef>
          <a:spcPct val="221000"/>
        </a:spcBef>
        <a:buFont typeface="Arial" panose="020B0604020202020204" pitchFamily="34" charset="0"/>
        <a:buChar char="•"/>
        <a:defRPr sz="3085" kern="1200">
          <a:solidFill>
            <a:schemeClr val="tx1"/>
          </a:solidFill>
          <a:latin typeface="+mn-lt"/>
          <a:ea typeface="+mn-ea"/>
          <a:cs typeface="+mn-cs"/>
        </a:defRPr>
      </a:lvl1pPr>
      <a:lvl2pPr marL="756368" indent="-252123" algn="l" defTabSz="1007855" rtl="0" eaLnBrk="1" latinLnBrk="0" hangingPunct="1">
        <a:lnSpc>
          <a:spcPct val="90000"/>
        </a:lnSpc>
        <a:spcBef>
          <a:spcPts val="549"/>
        </a:spcBef>
        <a:buFont typeface="Arial" panose="020B0604020202020204" pitchFamily="34" charset="0"/>
        <a:buChar char="•"/>
        <a:defRPr sz="2646" kern="1200">
          <a:solidFill>
            <a:schemeClr val="tx1"/>
          </a:solidFill>
          <a:latin typeface="+mn-lt"/>
          <a:ea typeface="+mn-ea"/>
          <a:cs typeface="+mn-cs"/>
        </a:defRPr>
      </a:lvl2pPr>
      <a:lvl3pPr marL="1259978" indent="-252123" algn="l" defTabSz="1007855" rtl="0" eaLnBrk="1" latinLnBrk="0" hangingPunct="1">
        <a:lnSpc>
          <a:spcPct val="90000"/>
        </a:lnSpc>
        <a:spcBef>
          <a:spcPts val="549"/>
        </a:spcBef>
        <a:buFont typeface="Arial" panose="020B0604020202020204" pitchFamily="34" charset="0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3pPr>
      <a:lvl4pPr marL="1764223" indent="-252123" algn="l" defTabSz="1007855" rtl="0" eaLnBrk="1" latinLnBrk="0" hangingPunct="1">
        <a:lnSpc>
          <a:spcPct val="90000"/>
        </a:lnSpc>
        <a:spcBef>
          <a:spcPts val="549"/>
        </a:spcBef>
        <a:buFont typeface="Arial" panose="020B0604020202020204" pitchFamily="34" charset="0"/>
        <a:buChar char="•"/>
        <a:defRPr sz="1985" kern="1200">
          <a:solidFill>
            <a:schemeClr val="tx1"/>
          </a:solidFill>
          <a:latin typeface="+mn-lt"/>
          <a:ea typeface="+mn-ea"/>
          <a:cs typeface="+mn-cs"/>
        </a:defRPr>
      </a:lvl4pPr>
      <a:lvl5pPr marL="2268468" indent="-252123" algn="l" defTabSz="1007855" rtl="0" eaLnBrk="1" latinLnBrk="0" hangingPunct="1">
        <a:lnSpc>
          <a:spcPct val="90000"/>
        </a:lnSpc>
        <a:spcBef>
          <a:spcPts val="549"/>
        </a:spcBef>
        <a:buFont typeface="Arial" panose="020B0604020202020204" pitchFamily="34" charset="0"/>
        <a:buChar char="•"/>
        <a:defRPr sz="1985" kern="1200">
          <a:solidFill>
            <a:schemeClr val="tx1"/>
          </a:solidFill>
          <a:latin typeface="+mn-lt"/>
          <a:ea typeface="+mn-ea"/>
          <a:cs typeface="+mn-cs"/>
        </a:defRPr>
      </a:lvl5pPr>
      <a:lvl6pPr marL="2772078" indent="-252123" algn="l" defTabSz="1007855" rtl="0" eaLnBrk="1" latinLnBrk="0" hangingPunct="1">
        <a:lnSpc>
          <a:spcPct val="90000"/>
        </a:lnSpc>
        <a:spcBef>
          <a:spcPts val="549"/>
        </a:spcBef>
        <a:buFont typeface="Arial" panose="020B0604020202020204" pitchFamily="34" charset="0"/>
        <a:buChar char="•"/>
        <a:defRPr sz="1985" kern="1200">
          <a:solidFill>
            <a:schemeClr val="tx1"/>
          </a:solidFill>
          <a:latin typeface="+mn-lt"/>
          <a:ea typeface="+mn-ea"/>
          <a:cs typeface="+mn-cs"/>
        </a:defRPr>
      </a:lvl6pPr>
      <a:lvl7pPr marL="3276323" indent="-252123" algn="l" defTabSz="1007855" rtl="0" eaLnBrk="1" latinLnBrk="0" hangingPunct="1">
        <a:lnSpc>
          <a:spcPct val="90000"/>
        </a:lnSpc>
        <a:spcBef>
          <a:spcPts val="549"/>
        </a:spcBef>
        <a:buFont typeface="Arial" panose="020B0604020202020204" pitchFamily="34" charset="0"/>
        <a:buChar char="•"/>
        <a:defRPr sz="1985" kern="1200">
          <a:solidFill>
            <a:schemeClr val="tx1"/>
          </a:solidFill>
          <a:latin typeface="+mn-lt"/>
          <a:ea typeface="+mn-ea"/>
          <a:cs typeface="+mn-cs"/>
        </a:defRPr>
      </a:lvl7pPr>
      <a:lvl8pPr marL="3780568" indent="-252123" algn="l" defTabSz="1007855" rtl="0" eaLnBrk="1" latinLnBrk="0" hangingPunct="1">
        <a:lnSpc>
          <a:spcPct val="90000"/>
        </a:lnSpc>
        <a:spcBef>
          <a:spcPts val="549"/>
        </a:spcBef>
        <a:buFont typeface="Arial" panose="020B0604020202020204" pitchFamily="34" charset="0"/>
        <a:buChar char="•"/>
        <a:defRPr sz="1985" kern="1200">
          <a:solidFill>
            <a:schemeClr val="tx1"/>
          </a:solidFill>
          <a:latin typeface="+mn-lt"/>
          <a:ea typeface="+mn-ea"/>
          <a:cs typeface="+mn-cs"/>
        </a:defRPr>
      </a:lvl8pPr>
      <a:lvl9pPr marL="4284178" indent="-252123" algn="l" defTabSz="1007855" rtl="0" eaLnBrk="1" latinLnBrk="0" hangingPunct="1">
        <a:lnSpc>
          <a:spcPct val="90000"/>
        </a:lnSpc>
        <a:spcBef>
          <a:spcPts val="549"/>
        </a:spcBef>
        <a:buFont typeface="Arial" panose="020B0604020202020204" pitchFamily="34" charset="0"/>
        <a:buChar char="•"/>
        <a:defRPr sz="198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007855" rtl="0" eaLnBrk="1" latinLnBrk="0" hangingPunct="1">
        <a:defRPr sz="1985" kern="1200">
          <a:solidFill>
            <a:schemeClr val="tx1"/>
          </a:solidFill>
          <a:latin typeface="+mn-lt"/>
          <a:ea typeface="+mn-ea"/>
          <a:cs typeface="+mn-cs"/>
        </a:defRPr>
      </a:lvl1pPr>
      <a:lvl2pPr marL="504245" algn="l" defTabSz="1007855" rtl="0" eaLnBrk="1" latinLnBrk="0" hangingPunct="1">
        <a:defRPr sz="1985" kern="1200">
          <a:solidFill>
            <a:schemeClr val="tx1"/>
          </a:solidFill>
          <a:latin typeface="+mn-lt"/>
          <a:ea typeface="+mn-ea"/>
          <a:cs typeface="+mn-cs"/>
        </a:defRPr>
      </a:lvl2pPr>
      <a:lvl3pPr marL="1007855" algn="l" defTabSz="1007855" rtl="0" eaLnBrk="1" latinLnBrk="0" hangingPunct="1">
        <a:defRPr sz="1985" kern="1200">
          <a:solidFill>
            <a:schemeClr val="tx1"/>
          </a:solidFill>
          <a:latin typeface="+mn-lt"/>
          <a:ea typeface="+mn-ea"/>
          <a:cs typeface="+mn-cs"/>
        </a:defRPr>
      </a:lvl3pPr>
      <a:lvl4pPr marL="1512099" algn="l" defTabSz="1007855" rtl="0" eaLnBrk="1" latinLnBrk="0" hangingPunct="1">
        <a:defRPr sz="1985" kern="1200">
          <a:solidFill>
            <a:schemeClr val="tx1"/>
          </a:solidFill>
          <a:latin typeface="+mn-lt"/>
          <a:ea typeface="+mn-ea"/>
          <a:cs typeface="+mn-cs"/>
        </a:defRPr>
      </a:lvl4pPr>
      <a:lvl5pPr marL="2016345" algn="l" defTabSz="1007855" rtl="0" eaLnBrk="1" latinLnBrk="0" hangingPunct="1">
        <a:defRPr sz="1985" kern="1200">
          <a:solidFill>
            <a:schemeClr val="tx1"/>
          </a:solidFill>
          <a:latin typeface="+mn-lt"/>
          <a:ea typeface="+mn-ea"/>
          <a:cs typeface="+mn-cs"/>
        </a:defRPr>
      </a:lvl5pPr>
      <a:lvl6pPr marL="2520590" algn="l" defTabSz="1007855" rtl="0" eaLnBrk="1" latinLnBrk="0" hangingPunct="1">
        <a:defRPr sz="1985" kern="1200">
          <a:solidFill>
            <a:schemeClr val="tx1"/>
          </a:solidFill>
          <a:latin typeface="+mn-lt"/>
          <a:ea typeface="+mn-ea"/>
          <a:cs typeface="+mn-cs"/>
        </a:defRPr>
      </a:lvl6pPr>
      <a:lvl7pPr marL="3024200" algn="l" defTabSz="1007855" rtl="0" eaLnBrk="1" latinLnBrk="0" hangingPunct="1">
        <a:defRPr sz="1985" kern="1200">
          <a:solidFill>
            <a:schemeClr val="tx1"/>
          </a:solidFill>
          <a:latin typeface="+mn-lt"/>
          <a:ea typeface="+mn-ea"/>
          <a:cs typeface="+mn-cs"/>
        </a:defRPr>
      </a:lvl7pPr>
      <a:lvl8pPr marL="3528444" algn="l" defTabSz="1007855" rtl="0" eaLnBrk="1" latinLnBrk="0" hangingPunct="1">
        <a:defRPr sz="1985" kern="1200">
          <a:solidFill>
            <a:schemeClr val="tx1"/>
          </a:solidFill>
          <a:latin typeface="+mn-lt"/>
          <a:ea typeface="+mn-ea"/>
          <a:cs typeface="+mn-cs"/>
        </a:defRPr>
      </a:lvl8pPr>
      <a:lvl9pPr marL="4032690" algn="l" defTabSz="1007855" rtl="0" eaLnBrk="1" latinLnBrk="0" hangingPunct="1">
        <a:defRPr sz="198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6400" y="730251"/>
            <a:ext cx="21031200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6400" y="3651250"/>
            <a:ext cx="21031200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676400" y="12712701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77200" y="12712701"/>
            <a:ext cx="822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221200" y="12712701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CB4B4D-7CA3-9044-876B-883B54F8677D}" type="slidenum">
              <a:rPr lang="en-US" altLang="zh-CN" smtClean="0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339670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  <p:sldLayoutId id="2147483763" r:id="rId13"/>
  </p:sldLayoutIdLst>
  <p:txStyles>
    <p:titleStyle>
      <a:lvl1pPr algn="l" defTabSz="1828800" rtl="0" eaLnBrk="1" latinLnBrk="0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8288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6400" y="730251"/>
            <a:ext cx="21031200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6400" y="3651250"/>
            <a:ext cx="21031200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676400" y="12712701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77200" y="12712701"/>
            <a:ext cx="822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221200" y="12712701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CB4B4D-7CA3-9044-876B-883B54F8677D}" type="slidenum">
              <a:rPr lang="en-US" altLang="zh-CN" smtClean="0"/>
              <a:t>‹#›</a:t>
            </a:fld>
            <a:endParaRPr lang="en-US" altLang="zh-CN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14"/>
          <a:srcRect l="52556" t="10937"/>
          <a:stretch>
            <a:fillRect/>
          </a:stretch>
        </p:blipFill>
        <p:spPr>
          <a:xfrm>
            <a:off x="12803026" y="1"/>
            <a:ext cx="11653095" cy="13762311"/>
          </a:xfrm>
          <a:prstGeom prst="rect">
            <a:avLst/>
          </a:prstGeom>
        </p:spPr>
      </p:pic>
      <p:pic>
        <p:nvPicPr>
          <p:cNvPr id="8" name="图像" descr="图像"/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19118720" y="1068070"/>
            <a:ext cx="3810062" cy="61915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14"/>
          <a:srcRect r="47772"/>
          <a:stretch>
            <a:fillRect/>
          </a:stretch>
        </p:blipFill>
        <p:spPr>
          <a:xfrm>
            <a:off x="2" y="1"/>
            <a:ext cx="12925624" cy="13808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8000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5" r:id="rId1"/>
    <p:sldLayoutId id="2147483766" r:id="rId2"/>
    <p:sldLayoutId id="2147483767" r:id="rId3"/>
    <p:sldLayoutId id="2147483768" r:id="rId4"/>
    <p:sldLayoutId id="2147483769" r:id="rId5"/>
    <p:sldLayoutId id="2147483770" r:id="rId6"/>
    <p:sldLayoutId id="2147483771" r:id="rId7"/>
    <p:sldLayoutId id="2147483772" r:id="rId8"/>
    <p:sldLayoutId id="2147483773" r:id="rId9"/>
    <p:sldLayoutId id="2147483774" r:id="rId10"/>
    <p:sldLayoutId id="2147483775" r:id="rId11"/>
    <p:sldLayoutId id="2147483776" r:id="rId12"/>
  </p:sldLayoutIdLst>
  <p:txStyles>
    <p:titleStyle>
      <a:lvl1pPr algn="l" defTabSz="1828800" rtl="0" eaLnBrk="1" latinLnBrk="0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8288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9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10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1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12.xml"/><Relationship Id="rId5" Type="http://schemas.openxmlformats.org/officeDocument/2006/relationships/image" Target="../media/image12.png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13.xml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14.xml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15.xml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16.xml"/><Relationship Id="rId4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17.xml"/><Relationship Id="rId5" Type="http://schemas.openxmlformats.org/officeDocument/2006/relationships/image" Target="../media/image13.png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18.xml"/><Relationship Id="rId5" Type="http://schemas.openxmlformats.org/officeDocument/2006/relationships/image" Target="../media/image14.png"/><Relationship Id="rId4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1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19.xml"/><Relationship Id="rId4" Type="http://schemas.openxmlformats.org/officeDocument/2006/relationships/image" Target="../media/image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20.xml"/><Relationship Id="rId4" Type="http://schemas.openxmlformats.org/officeDocument/2006/relationships/image" Target="../media/image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21.xml"/><Relationship Id="rId5" Type="http://schemas.openxmlformats.org/officeDocument/2006/relationships/image" Target="../media/image20.png"/><Relationship Id="rId4" Type="http://schemas.openxmlformats.org/officeDocument/2006/relationships/image" Target="../media/image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22.xml"/><Relationship Id="rId5" Type="http://schemas.openxmlformats.org/officeDocument/2006/relationships/image" Target="../media/image21.png"/><Relationship Id="rId4" Type="http://schemas.openxmlformats.org/officeDocument/2006/relationships/image" Target="../media/image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23.xml"/><Relationship Id="rId5" Type="http://schemas.openxmlformats.org/officeDocument/2006/relationships/image" Target="../media/image22.png"/><Relationship Id="rId4" Type="http://schemas.openxmlformats.org/officeDocument/2006/relationships/image" Target="../media/image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24.xml"/><Relationship Id="rId6" Type="http://schemas.openxmlformats.org/officeDocument/2006/relationships/image" Target="../media/image22.png"/><Relationship Id="rId5" Type="http://schemas.openxmlformats.org/officeDocument/2006/relationships/image" Target="../media/image23.png"/><Relationship Id="rId4" Type="http://schemas.openxmlformats.org/officeDocument/2006/relationships/image" Target="../media/image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25.xml"/><Relationship Id="rId5" Type="http://schemas.openxmlformats.org/officeDocument/2006/relationships/image" Target="../media/image24.png"/><Relationship Id="rId4" Type="http://schemas.openxmlformats.org/officeDocument/2006/relationships/image" Target="../media/image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26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3.xml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27.xml"/><Relationship Id="rId4" Type="http://schemas.openxmlformats.org/officeDocument/2006/relationships/image" Target="../media/image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28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29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30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3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3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33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34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5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4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5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6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7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8.xml"/><Relationship Id="rId5" Type="http://schemas.openxmlformats.org/officeDocument/2006/relationships/image" Target="../media/image11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成组"/>
          <p:cNvGrpSpPr/>
          <p:nvPr/>
        </p:nvGrpSpPr>
        <p:grpSpPr>
          <a:xfrm>
            <a:off x="0" y="0"/>
            <a:ext cx="24612600" cy="13716000"/>
            <a:chOff x="0" y="0"/>
            <a:chExt cx="24384000" cy="13772339"/>
          </a:xfrm>
        </p:grpSpPr>
        <p:pic>
          <p:nvPicPr>
            <p:cNvPr id="62" name="组合 11" descr="组合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1" y="-1"/>
              <a:ext cx="24384001" cy="13772220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pic>
          <p:nvPicPr>
            <p:cNvPr id="63" name="图像" descr="图像"/>
            <p:cNvPicPr>
              <a:picLocks noChangeAspect="1"/>
            </p:cNvPicPr>
            <p:nvPr/>
          </p:nvPicPr>
          <p:blipFill>
            <a:blip r:embed="rId3"/>
            <a:srcRect r="5724" b="18434"/>
            <a:stretch>
              <a:fillRect/>
            </a:stretch>
          </p:blipFill>
          <p:spPr>
            <a:xfrm>
              <a:off x="14604206" y="7883387"/>
              <a:ext cx="9779632" cy="5888953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</p:grpSp>
      <p:sp>
        <p:nvSpPr>
          <p:cNvPr id="65" name="需替换标题"/>
          <p:cNvSpPr txBox="1">
            <a:spLocks noGrp="1"/>
          </p:cNvSpPr>
          <p:nvPr>
            <p:ph type="title"/>
          </p:nvPr>
        </p:nvSpPr>
        <p:spPr>
          <a:xfrm>
            <a:off x="-52503" y="4300747"/>
            <a:ext cx="24221580" cy="279983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0000" b="1" spc="-200"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  <a:sym typeface="思源宋体 CN" panose="02020400000000000000" charset="-122"/>
              </a:defRPr>
            </a:lvl1pPr>
          </a:lstStyle>
          <a:p>
            <a:r>
              <a:rPr lang="zh-CN" altLang="en-US" dirty="0" smtClean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  <a:cs typeface="思源宋体 CN Heavy" panose="02020900000000000000" charset="-122"/>
              </a:rPr>
              <a:t>第</a:t>
            </a:r>
            <a:r>
              <a:rPr lang="en-US" altLang="zh-CN" dirty="0" smtClean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  <a:cs typeface="思源宋体 CN Heavy" panose="02020900000000000000" charset="-122"/>
              </a:rPr>
              <a:t>9</a:t>
            </a:r>
            <a:r>
              <a:rPr lang="zh-CN" altLang="en-US" dirty="0" smtClean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  <a:cs typeface="思源宋体 CN Heavy" panose="02020900000000000000" charset="-122"/>
              </a:rPr>
              <a:t>章  字符串</a:t>
            </a:r>
            <a:endParaRPr dirty="0" smtClean="0">
              <a:solidFill>
                <a:schemeClr val="bg1"/>
              </a:solidFill>
              <a:latin typeface="思源宋体 CN Heavy" panose="02020900000000000000" charset="-122"/>
              <a:ea typeface="思源宋体 CN Heavy" panose="02020900000000000000" charset="-122"/>
              <a:cs typeface="思源宋体 CN Heavy" panose="02020900000000000000" charset="-122"/>
            </a:endParaRPr>
          </a:p>
        </p:txBody>
      </p:sp>
      <p:grpSp>
        <p:nvGrpSpPr>
          <p:cNvPr id="68" name="成组"/>
          <p:cNvGrpSpPr/>
          <p:nvPr/>
        </p:nvGrpSpPr>
        <p:grpSpPr>
          <a:xfrm>
            <a:off x="445926" y="216430"/>
            <a:ext cx="4425855" cy="1283023"/>
            <a:chOff x="0" y="0"/>
            <a:chExt cx="4014620" cy="1163809"/>
          </a:xfrm>
        </p:grpSpPr>
        <p:pic>
          <p:nvPicPr>
            <p:cNvPr id="66" name="lanqiao-header-logo.9b2adbf.png" descr="lanqiao-header-logo.9b2adbf.png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123741" y="0"/>
              <a:ext cx="3767206" cy="612171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sp>
          <p:nvSpPr>
            <p:cNvPr id="67" name="连接高校和企业·助力职业教育升级"/>
            <p:cNvSpPr txBox="1"/>
            <p:nvPr/>
          </p:nvSpPr>
          <p:spPr>
            <a:xfrm>
              <a:off x="0" y="739998"/>
              <a:ext cx="4014621" cy="4238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56003" tIns="56003" rIns="56003" bIns="56003" numCol="1" anchor="ctr">
              <a:noAutofit/>
            </a:bodyPr>
            <a:lstStyle/>
            <a:p>
              <a:pPr defTabSz="863694">
                <a:defRPr sz="1800">
                  <a:solidFill>
                    <a:srgbClr val="FFFFFF"/>
                  </a:solidFill>
                  <a:latin typeface="Noto Sans SC Light"/>
                  <a:ea typeface="Noto Sans SC Light"/>
                  <a:cs typeface="Noto Sans SC Light"/>
                  <a:sym typeface="Noto Sans SC Light"/>
                </a:defRPr>
              </a:pPr>
              <a:r>
                <a:rPr sz="2205"/>
                <a:t>连接高校和企业·助力职业教育升级</a:t>
              </a:r>
            </a:p>
          </p:txBody>
        </p:sp>
      </p:grpSp>
      <p:sp>
        <p:nvSpPr>
          <p:cNvPr id="2" name="需替换标题"/>
          <p:cNvSpPr txBox="1">
            <a:spLocks noGrp="1"/>
          </p:cNvSpPr>
          <p:nvPr/>
        </p:nvSpPr>
        <p:spPr>
          <a:xfrm>
            <a:off x="-237115" y="6957976"/>
            <a:ext cx="24221580" cy="3757649"/>
          </a:xfrm>
          <a:prstGeom prst="rect">
            <a:avLst/>
          </a:prstGeom>
          <a:ln w="12700">
            <a:miter lim="400000"/>
          </a:ln>
        </p:spPr>
        <p:txBody>
          <a:bodyPr lIns="56003" tIns="56003" rIns="56003" bIns="56003" anchor="ctr">
            <a:normAutofit fontScale="77500" lnSpcReduction="20000"/>
          </a:bodyPr>
          <a:lstStyle>
            <a:lvl1pPr algn="ctr">
              <a:defRPr sz="10000" b="1" spc="-200"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  <a:sym typeface="思源宋体 CN" panose="02020400000000000000" charset="-122"/>
              </a:defRPr>
            </a:lvl1pPr>
          </a:lstStyle>
          <a:p>
            <a:pPr>
              <a:lnSpc>
                <a:spcPct val="70000"/>
              </a:lnSpc>
              <a:spcBef>
                <a:spcPct val="50000"/>
              </a:spcBef>
            </a:pPr>
            <a:r>
              <a:rPr lang="zh-CN" altLang="en-US" sz="6600" dirty="0">
                <a:solidFill>
                  <a:srgbClr val="FFFFFF"/>
                </a:solidFill>
                <a:latin typeface="Times New Roman" panose="02020603050405020304" pitchFamily="18" charset="0"/>
                <a:sym typeface="+mn-lt"/>
              </a:rPr>
              <a:t>罗勇军 </a:t>
            </a:r>
            <a:endParaRPr lang="en-US" altLang="zh-CN" sz="6600" dirty="0">
              <a:solidFill>
                <a:srgbClr val="FFFFFF"/>
              </a:solidFill>
              <a:latin typeface="Times New Roman" panose="02020603050405020304" pitchFamily="18" charset="0"/>
              <a:sym typeface="+mn-lt"/>
            </a:endParaRPr>
          </a:p>
          <a:p>
            <a:pPr>
              <a:lnSpc>
                <a:spcPct val="70000"/>
              </a:lnSpc>
              <a:spcBef>
                <a:spcPct val="50000"/>
              </a:spcBef>
            </a:pPr>
            <a:r>
              <a:rPr lang="en-US" altLang="zh-CN" sz="6600" dirty="0">
                <a:solidFill>
                  <a:srgbClr val="FFFFFF"/>
                </a:solidFill>
                <a:latin typeface="Times New Roman" panose="02020603050405020304" pitchFamily="18" charset="0"/>
                <a:sym typeface="+mn-lt"/>
              </a:rPr>
              <a:t>QQ</a:t>
            </a:r>
            <a:r>
              <a:rPr lang="zh-CN" altLang="en-US" sz="6600" dirty="0">
                <a:solidFill>
                  <a:srgbClr val="FFFFFF"/>
                </a:solidFill>
                <a:latin typeface="Times New Roman" panose="02020603050405020304" pitchFamily="18" charset="0"/>
                <a:sym typeface="+mn-lt"/>
              </a:rPr>
              <a:t>：</a:t>
            </a:r>
            <a:r>
              <a:rPr lang="en-US" altLang="zh-CN" sz="6600" dirty="0">
                <a:solidFill>
                  <a:srgbClr val="FFFFFF"/>
                </a:solidFill>
                <a:latin typeface="Times New Roman" panose="02020603050405020304" pitchFamily="18" charset="0"/>
                <a:sym typeface="+mn-lt"/>
              </a:rPr>
              <a:t>15512356         </a:t>
            </a:r>
            <a:r>
              <a:rPr lang="zh-CN" altLang="en-US" sz="6600" dirty="0">
                <a:solidFill>
                  <a:srgbClr val="FFFFFF"/>
                </a:solidFill>
                <a:latin typeface="Times New Roman" panose="02020603050405020304" pitchFamily="18" charset="0"/>
                <a:sym typeface="+mn-lt"/>
              </a:rPr>
              <a:t>微信：</a:t>
            </a:r>
            <a:r>
              <a:rPr lang="en-US" altLang="zh-CN" sz="6600" dirty="0">
                <a:solidFill>
                  <a:srgbClr val="FFFFFF"/>
                </a:solidFill>
                <a:latin typeface="Times New Roman" panose="02020603050405020304" pitchFamily="18" charset="0"/>
                <a:sym typeface="+mn-lt"/>
              </a:rPr>
              <a:t>13916333036</a:t>
            </a:r>
          </a:p>
          <a:p>
            <a:pPr>
              <a:lnSpc>
                <a:spcPct val="70000"/>
              </a:lnSpc>
              <a:spcBef>
                <a:spcPct val="50000"/>
              </a:spcBef>
            </a:pPr>
            <a:endParaRPr lang="en-US" altLang="zh-CN" sz="6600" dirty="0">
              <a:solidFill>
                <a:srgbClr val="FFFFFF"/>
              </a:solidFill>
              <a:latin typeface="Times New Roman" panose="02020603050405020304" pitchFamily="18" charset="0"/>
              <a:sym typeface="+mn-lt"/>
            </a:endParaRPr>
          </a:p>
          <a:p>
            <a:r>
              <a:rPr lang="zh-CN" altLang="en-US" sz="5400" dirty="0">
                <a:solidFill>
                  <a:srgbClr val="FFFFFF"/>
                </a:solidFill>
                <a:latin typeface="Times New Roman" panose="02020603050405020304" pitchFamily="18" charset="0"/>
                <a:sym typeface="+mn-lt"/>
              </a:rPr>
              <a:t>本书有</a:t>
            </a:r>
            <a:r>
              <a:rPr lang="en-US" altLang="zh-CN" sz="5400" dirty="0">
                <a:solidFill>
                  <a:srgbClr val="FFFFFF"/>
                </a:solidFill>
                <a:latin typeface="Times New Roman" panose="02020603050405020304" pitchFamily="18" charset="0"/>
                <a:sym typeface="+mn-lt"/>
              </a:rPr>
              <a:t>C++</a:t>
            </a:r>
            <a:r>
              <a:rPr lang="zh-CN" altLang="en-US" sz="5400" dirty="0">
                <a:solidFill>
                  <a:srgbClr val="FFFFFF"/>
                </a:solidFill>
                <a:latin typeface="Times New Roman" panose="02020603050405020304" pitchFamily="18" charset="0"/>
                <a:sym typeface="+mn-lt"/>
              </a:rPr>
              <a:t>、</a:t>
            </a:r>
            <a:r>
              <a:rPr lang="en-US" altLang="zh-CN" sz="5400" dirty="0">
                <a:solidFill>
                  <a:srgbClr val="FFFFFF"/>
                </a:solidFill>
                <a:latin typeface="Times New Roman" panose="02020603050405020304" pitchFamily="18" charset="0"/>
                <a:sym typeface="+mn-lt"/>
              </a:rPr>
              <a:t>Python</a:t>
            </a:r>
            <a:r>
              <a:rPr lang="zh-CN" altLang="en-US" sz="5400" dirty="0">
                <a:solidFill>
                  <a:srgbClr val="FFFFFF"/>
                </a:solidFill>
                <a:latin typeface="Times New Roman" panose="02020603050405020304" pitchFamily="18" charset="0"/>
                <a:sym typeface="+mn-lt"/>
              </a:rPr>
              <a:t>两个版本课件，这是</a:t>
            </a:r>
            <a:r>
              <a:rPr lang="en-US" altLang="zh-CN" sz="5400" dirty="0">
                <a:solidFill>
                  <a:srgbClr val="FFFFFF"/>
                </a:solidFill>
                <a:latin typeface="Times New Roman" panose="02020603050405020304" pitchFamily="18" charset="0"/>
                <a:sym typeface="+mn-lt"/>
              </a:rPr>
              <a:t>C++</a:t>
            </a:r>
            <a:r>
              <a:rPr lang="zh-CN" altLang="en-US" sz="5400" dirty="0">
                <a:solidFill>
                  <a:srgbClr val="FFFFFF"/>
                </a:solidFill>
                <a:latin typeface="Times New Roman" panose="02020603050405020304" pitchFamily="18" charset="0"/>
                <a:sym typeface="+mn-lt"/>
              </a:rPr>
              <a:t>版</a:t>
            </a:r>
            <a:endParaRPr lang="en-US" altLang="zh-CN" sz="5400" dirty="0">
              <a:solidFill>
                <a:srgbClr val="FFFFFF"/>
              </a:solidFill>
              <a:latin typeface="Times New Roman" panose="02020603050405020304" pitchFamily="18" charset="0"/>
              <a:sym typeface="+mn-lt"/>
            </a:endParaRPr>
          </a:p>
          <a:p>
            <a:endParaRPr lang="en-US" altLang="zh-CN" sz="5400" dirty="0">
              <a:solidFill>
                <a:srgbClr val="FFFFFF"/>
              </a:solidFill>
              <a:latin typeface="Times New Roman" panose="02020603050405020304" pitchFamily="18" charset="0"/>
              <a:sym typeface="+mn-lt"/>
            </a:endParaRPr>
          </a:p>
          <a:p>
            <a:r>
              <a:rPr lang="zh-CN" altLang="en-US" sz="5400" dirty="0">
                <a:solidFill>
                  <a:srgbClr val="FFFFFF"/>
                </a:solidFill>
                <a:latin typeface="Times New Roman" panose="02020603050405020304" pitchFamily="18" charset="0"/>
                <a:sym typeface="+mn-lt"/>
              </a:rPr>
              <a:t>蓝桥云课  </a:t>
            </a:r>
            <a:r>
              <a:rPr lang="en-US" altLang="zh-CN" sz="5400" dirty="0">
                <a:solidFill>
                  <a:srgbClr val="FFFFFF"/>
                </a:solidFill>
                <a:latin typeface="Times New Roman" panose="02020603050405020304" pitchFamily="18" charset="0"/>
                <a:sym typeface="+mn-lt"/>
              </a:rPr>
              <a:t>https://www.lanqiao.cn/courses/13228</a:t>
            </a:r>
            <a:r>
              <a:rPr lang="zh-CN" altLang="en-US" sz="5400" dirty="0">
                <a:solidFill>
                  <a:srgbClr val="FFFFFF"/>
                </a:solidFill>
                <a:latin typeface="Times New Roman" panose="02020603050405020304" pitchFamily="18" charset="0"/>
                <a:sym typeface="+mn-lt"/>
              </a:rPr>
              <a:t> </a:t>
            </a:r>
            <a:endParaRPr lang="zh-CN" altLang="en-US" sz="4800" u="sng" dirty="0">
              <a:solidFill>
                <a:srgbClr val="FFFFFF"/>
              </a:solidFill>
              <a:latin typeface="Times New Roman" panose="02020603050405020304" pitchFamily="18" charset="0"/>
              <a:sym typeface="+mn-lt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482801" y="2946273"/>
            <a:ext cx="6870888" cy="8900771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35" y="-30121"/>
            <a:ext cx="24382730" cy="2524629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/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027" y="1215"/>
              <a:ext cx="24127" cy="15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zh-CN" altLang="en-US" sz="5600" b="1" spc="600" dirty="0" smtClean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代码</a:t>
              </a:r>
              <a:endParaRPr lang="zh-CN" altLang="en-US" sz="40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endParaRPr>
            </a:p>
          </p:txBody>
        </p:sp>
      </p:grpSp>
      <p:pic>
        <p:nvPicPr>
          <p:cNvPr id="13" name="图片 12"/>
          <p:cNvPicPr/>
          <p:nvPr/>
        </p:nvPicPr>
        <p:blipFill>
          <a:blip r:embed="rId5">
            <a:lum bright="34000" contrast="-8000"/>
          </a:blip>
          <a:srcRect l="20046" t="6270" r="19548" b="5808"/>
          <a:stretch>
            <a:fillRect/>
          </a:stretch>
        </p:blipFill>
        <p:spPr>
          <a:xfrm rot="5400000">
            <a:off x="9535420" y="-595550"/>
            <a:ext cx="9648851" cy="1833562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4" name="文本框 13" descr="7b0a202020202262756c6c6574223a20227b5c2263617465676f727949645c223a31303030352c5c2274656d706c61746549645c223a32303233313332387d220a7d0a"/>
          <p:cNvSpPr txBox="1"/>
          <p:nvPr/>
        </p:nvSpPr>
        <p:spPr>
          <a:xfrm>
            <a:off x="6451139" y="4463446"/>
            <a:ext cx="18948861" cy="747897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zh-CN" sz="4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#include&lt;bits/</a:t>
            </a:r>
            <a:r>
              <a:rPr lang="en-US" altLang="zh-CN" sz="48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stdc</a:t>
            </a:r>
            <a:r>
              <a:rPr lang="en-US" altLang="zh-CN" sz="4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++.h&gt;</a:t>
            </a:r>
          </a:p>
          <a:p>
            <a:pPr algn="l"/>
            <a:r>
              <a:rPr lang="en-US" altLang="zh-CN" sz="4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using namespace </a:t>
            </a:r>
            <a:r>
              <a:rPr lang="en-US" altLang="zh-CN" sz="48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std</a:t>
            </a:r>
            <a:r>
              <a:rPr lang="en-US" altLang="zh-CN" sz="4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;</a:t>
            </a:r>
          </a:p>
          <a:p>
            <a:pPr algn="l"/>
            <a:r>
              <a:rPr lang="en-US" altLang="zh-CN" sz="48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int</a:t>
            </a:r>
            <a:r>
              <a:rPr lang="en-US" altLang="zh-CN" sz="4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 main(){</a:t>
            </a:r>
          </a:p>
          <a:p>
            <a:pPr algn="l"/>
            <a:r>
              <a:rPr lang="en-US" altLang="zh-CN" sz="4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    string s;  </a:t>
            </a:r>
            <a:r>
              <a:rPr lang="en-US" altLang="zh-CN" sz="48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int</a:t>
            </a:r>
            <a:r>
              <a:rPr lang="en-US" altLang="zh-CN" sz="4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 t;  </a:t>
            </a:r>
            <a:r>
              <a:rPr lang="en-US" altLang="zh-CN" sz="48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cin</a:t>
            </a:r>
            <a:r>
              <a:rPr lang="en-US" altLang="zh-CN" sz="4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&gt;&gt;s&gt;&gt;t;</a:t>
            </a:r>
          </a:p>
          <a:p>
            <a:pPr algn="l"/>
            <a:r>
              <a:rPr lang="en-US" altLang="zh-CN" sz="4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    while(t--)</a:t>
            </a:r>
          </a:p>
          <a:p>
            <a:pPr algn="l"/>
            <a:r>
              <a:rPr lang="en-US" altLang="zh-CN" sz="4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        for(</a:t>
            </a:r>
            <a:r>
              <a:rPr lang="en-US" altLang="zh-CN" sz="48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int</a:t>
            </a:r>
            <a:r>
              <a:rPr lang="en-US" altLang="zh-CN" sz="4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48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i</a:t>
            </a:r>
            <a:r>
              <a:rPr lang="en-US" altLang="zh-CN" sz="4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=0;i&lt;</a:t>
            </a:r>
            <a:r>
              <a:rPr lang="en-US" altLang="zh-CN" sz="48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s.size</a:t>
            </a:r>
            <a:r>
              <a:rPr lang="en-US" altLang="zh-CN" sz="4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();</a:t>
            </a:r>
            <a:r>
              <a:rPr lang="en-US" altLang="zh-CN" sz="48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i</a:t>
            </a:r>
            <a:r>
              <a:rPr lang="en-US" altLang="zh-CN" sz="4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++)</a:t>
            </a:r>
          </a:p>
          <a:p>
            <a:pPr algn="l"/>
            <a:r>
              <a:rPr lang="en-US" altLang="zh-CN" sz="4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            if(s[</a:t>
            </a:r>
            <a:r>
              <a:rPr lang="en-US" altLang="zh-CN" sz="48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i</a:t>
            </a:r>
            <a:r>
              <a:rPr lang="en-US" altLang="zh-CN" sz="4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]&gt;s[i+1]) {</a:t>
            </a:r>
            <a:r>
              <a:rPr lang="en-US" altLang="zh-CN" sz="48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s.erase</a:t>
            </a:r>
            <a:r>
              <a:rPr lang="en-US" altLang="zh-CN" sz="4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(i,1); break;}</a:t>
            </a:r>
          </a:p>
          <a:p>
            <a:pPr algn="l"/>
            <a:r>
              <a:rPr lang="en-US" altLang="zh-CN" sz="4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    </a:t>
            </a:r>
            <a:r>
              <a:rPr lang="en-US" altLang="zh-CN" sz="48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cout</a:t>
            </a:r>
            <a:r>
              <a:rPr lang="en-US" altLang="zh-CN" sz="4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&lt;&lt;s;</a:t>
            </a:r>
          </a:p>
          <a:p>
            <a:pPr algn="l"/>
            <a:r>
              <a:rPr lang="en-US" altLang="zh-CN" sz="4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    return 0;</a:t>
            </a:r>
          </a:p>
          <a:p>
            <a:pPr algn="l"/>
            <a:r>
              <a:rPr lang="en-US" altLang="zh-CN" sz="4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}</a:t>
            </a:r>
          </a:p>
        </p:txBody>
      </p:sp>
      <p:sp>
        <p:nvSpPr>
          <p:cNvPr id="10" name="文本框 9" descr="7b0a202020202262756c6c6574223a20227b5c2263617465676f727949645c223a31303030352c5c2274656d706c61746549645c223a32303233313332387d220a7d0a"/>
          <p:cNvSpPr txBox="1"/>
          <p:nvPr/>
        </p:nvSpPr>
        <p:spPr>
          <a:xfrm>
            <a:off x="652746" y="2666772"/>
            <a:ext cx="22645404" cy="1081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70000"/>
              </a:lnSpc>
            </a:pP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从头到尾</a:t>
            </a: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遍历字符串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，比较相邻的两个字符</a:t>
            </a: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，删除较大的那个。</a:t>
            </a:r>
            <a:endParaRPr lang="zh-CN" altLang="en-US" sz="4400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3377" y="4713834"/>
            <a:ext cx="2488017" cy="659474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14253484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0" grpId="0"/>
      <p:bldP spid="10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35" y="-30121"/>
            <a:ext cx="24382730" cy="2524629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027" y="1215"/>
              <a:ext cx="24127" cy="15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zh-CN" altLang="en-US" sz="5600" b="1" spc="600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例题：数位递增的数 </a:t>
              </a:r>
              <a:r>
                <a:rPr lang="en-US" altLang="zh-CN" sz="5600" b="1" spc="600" dirty="0" err="1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lanqiaoOJ</a:t>
              </a:r>
              <a:r>
                <a:rPr lang="zh-CN" altLang="en-US" sz="5600" b="1" spc="600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题号</a:t>
              </a:r>
              <a:r>
                <a:rPr lang="en-US" altLang="zh-CN" sz="5600" b="1" spc="600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145 </a:t>
              </a:r>
              <a:endParaRPr lang="zh-CN" altLang="en-US" sz="5600" b="1" spc="6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sp>
        <p:nvSpPr>
          <p:cNvPr id="2" name="文本框 1" descr="7b0a202020202262756c6c6574223a20227b5c2263617465676f727949645c223a31303030352c5c2274656d706c61746549645c223a32303233313332387d220a7d0a"/>
          <p:cNvSpPr txBox="1"/>
          <p:nvPr/>
        </p:nvSpPr>
        <p:spPr>
          <a:xfrm>
            <a:off x="652746" y="3835172"/>
            <a:ext cx="22645404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4400" b="1" dirty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【</a:t>
            </a:r>
            <a:r>
              <a:rPr lang="zh-CN" altLang="en-US" sz="4400" b="1" dirty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题目描述</a:t>
            </a:r>
            <a:r>
              <a:rPr lang="en-US" altLang="zh-CN" sz="4400" b="1" dirty="0" smtClean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】</a:t>
            </a:r>
            <a:r>
              <a:rPr lang="zh-CN" altLang="en-US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一个正整数如果任何一个数位不大于右边相邻的数位，则称为一个数位递增的数。例如 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1135 </a:t>
            </a:r>
            <a:r>
              <a:rPr lang="zh-CN" altLang="en-US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是一个数位递增的数，而 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1024 </a:t>
            </a:r>
            <a:r>
              <a:rPr lang="zh-CN" altLang="en-US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不是一个数位递增的数。给定正整数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n</a:t>
            </a:r>
            <a:r>
              <a:rPr lang="zh-CN" altLang="en-US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，请问在整数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lang="zh-CN" altLang="en-US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至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n</a:t>
            </a:r>
            <a:r>
              <a:rPr lang="zh-CN" altLang="en-US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中有多少个数位递增的数？</a:t>
            </a:r>
          </a:p>
          <a:p>
            <a:pPr algn="l">
              <a:lnSpc>
                <a:spcPct val="150000"/>
              </a:lnSpc>
            </a:pPr>
            <a:r>
              <a:rPr lang="en-US" altLang="zh-CN" sz="4400" dirty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【</a:t>
            </a:r>
            <a:r>
              <a:rPr lang="zh-CN" altLang="en-US" sz="4400" dirty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输入描述</a:t>
            </a:r>
            <a:r>
              <a:rPr lang="en-US" altLang="zh-CN" sz="4400" dirty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】</a:t>
            </a:r>
            <a:r>
              <a:rPr lang="zh-CN" altLang="en-US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输入的第一行包含一个整数 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n(1&lt;n&lt;10</a:t>
            </a:r>
            <a:r>
              <a:rPr lang="en-US" altLang="zh-CN" sz="4400" baseline="30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6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  <a:r>
              <a:rPr lang="zh-CN" altLang="en-US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</a:p>
          <a:p>
            <a:pPr algn="l">
              <a:lnSpc>
                <a:spcPct val="150000"/>
              </a:lnSpc>
            </a:pPr>
            <a:r>
              <a:rPr lang="en-US" altLang="zh-CN" sz="4400" dirty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【</a:t>
            </a:r>
            <a:r>
              <a:rPr lang="zh-CN" altLang="en-US" sz="4400" dirty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输出描述</a:t>
            </a:r>
            <a:r>
              <a:rPr lang="en-US" altLang="zh-CN" sz="4400" dirty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】</a:t>
            </a:r>
            <a:r>
              <a:rPr lang="zh-CN" altLang="en-US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输出一行包含一个整数，表示答案。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79672481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pic>
        <p:nvPicPr>
          <p:cNvPr id="13" name="图片 12"/>
          <p:cNvPicPr/>
          <p:nvPr/>
        </p:nvPicPr>
        <p:blipFill>
          <a:blip r:embed="rId5">
            <a:lum bright="34000" contrast="-8000"/>
          </a:blip>
          <a:srcRect l="20046" t="6270" r="19548" b="5808"/>
          <a:stretch>
            <a:fillRect/>
          </a:stretch>
        </p:blipFill>
        <p:spPr>
          <a:xfrm rot="5400000">
            <a:off x="8637975" y="-1072083"/>
            <a:ext cx="10206849" cy="1957251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4" name="文本框 13" descr="7b0a202020202262756c6c6574223a20227b5c2263617465676f727949645c223a31303030352c5c2274656d706c61746549645c223a32303233313332387d220a7d0a"/>
          <p:cNvSpPr txBox="1"/>
          <p:nvPr/>
        </p:nvSpPr>
        <p:spPr>
          <a:xfrm>
            <a:off x="5207447" y="4163522"/>
            <a:ext cx="24532325" cy="951029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#include&lt;bits/</a:t>
            </a:r>
            <a:r>
              <a:rPr lang="en-US" altLang="zh-CN" sz="36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stdc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++.h&gt;</a:t>
            </a:r>
          </a:p>
          <a:p>
            <a:pPr algn="l"/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using namespace </a:t>
            </a:r>
            <a:r>
              <a:rPr lang="en-US" altLang="zh-CN" sz="36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std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;</a:t>
            </a:r>
          </a:p>
          <a:p>
            <a:pPr algn="l"/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bool check(</a:t>
            </a:r>
            <a:r>
              <a:rPr lang="en-US" altLang="zh-CN" sz="36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int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 t){</a:t>
            </a:r>
          </a:p>
          <a:p>
            <a:pPr algn="l"/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	char s[8];	 </a:t>
            </a:r>
            <a:r>
              <a:rPr lang="en-US" altLang="zh-CN" sz="36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sprintf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(s, "%d", t);</a:t>
            </a:r>
          </a:p>
          <a:p>
            <a:pPr algn="l"/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	//</a:t>
            </a:r>
            <a:r>
              <a:rPr lang="zh-CN" altLang="en-US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如果一定要用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C++</a:t>
            </a:r>
            <a:r>
              <a:rPr lang="zh-CN" altLang="en-US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的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string</a:t>
            </a:r>
            <a:r>
              <a:rPr lang="zh-CN" altLang="en-US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，这样转换：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string </a:t>
            </a:r>
            <a:r>
              <a:rPr lang="en-US" altLang="zh-CN" sz="36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str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 = s;</a:t>
            </a:r>
          </a:p>
          <a:p>
            <a:pPr algn="l"/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	for(</a:t>
            </a:r>
            <a:r>
              <a:rPr lang="en-US" altLang="zh-CN" sz="36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int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36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i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=1;i&lt;</a:t>
            </a:r>
            <a:r>
              <a:rPr lang="en-US" altLang="zh-CN" sz="36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strlen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(s);</a:t>
            </a:r>
            <a:r>
              <a:rPr lang="en-US" altLang="zh-CN" sz="36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i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++)</a:t>
            </a:r>
          </a:p>
          <a:p>
            <a:pPr algn="l"/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		if(s[i-1]&gt;s[</a:t>
            </a:r>
            <a:r>
              <a:rPr lang="en-US" altLang="zh-CN" sz="36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i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])    return false;</a:t>
            </a:r>
          </a:p>
          <a:p>
            <a:pPr algn="l"/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	return true;</a:t>
            </a:r>
          </a:p>
          <a:p>
            <a:pPr algn="l"/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}</a:t>
            </a:r>
          </a:p>
          <a:p>
            <a:pPr algn="l"/>
            <a:r>
              <a:rPr lang="en-US" altLang="zh-CN" sz="36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int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 main(){</a:t>
            </a:r>
          </a:p>
          <a:p>
            <a:pPr algn="l"/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	</a:t>
            </a:r>
            <a:r>
              <a:rPr lang="en-US" altLang="zh-CN" sz="36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int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 n; </a:t>
            </a:r>
            <a:r>
              <a:rPr lang="en-US" altLang="zh-CN" sz="36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cin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&gt;&gt;n;</a:t>
            </a:r>
          </a:p>
          <a:p>
            <a:pPr algn="l"/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	</a:t>
            </a:r>
            <a:r>
              <a:rPr lang="en-US" altLang="zh-CN" sz="36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int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36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ans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=0;</a:t>
            </a:r>
          </a:p>
          <a:p>
            <a:pPr algn="l"/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	for(</a:t>
            </a:r>
            <a:r>
              <a:rPr lang="en-US" altLang="zh-CN" sz="36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int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36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i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=1;i&lt;=</a:t>
            </a:r>
            <a:r>
              <a:rPr lang="en-US" altLang="zh-CN" sz="36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n;i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++)</a:t>
            </a:r>
          </a:p>
          <a:p>
            <a:pPr algn="l"/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		if(check(</a:t>
            </a:r>
            <a:r>
              <a:rPr lang="en-US" altLang="zh-CN" sz="36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i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))   </a:t>
            </a:r>
            <a:r>
              <a:rPr lang="en-US" altLang="zh-CN" sz="36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ans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++;</a:t>
            </a:r>
          </a:p>
          <a:p>
            <a:pPr algn="l"/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	</a:t>
            </a:r>
            <a:r>
              <a:rPr lang="en-US" altLang="zh-CN" sz="36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cout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&lt;&lt;</a:t>
            </a:r>
            <a:r>
              <a:rPr lang="en-US" altLang="zh-CN" sz="36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ans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;</a:t>
            </a:r>
          </a:p>
          <a:p>
            <a:pPr algn="l"/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	return 0;</a:t>
            </a:r>
          </a:p>
          <a:p>
            <a:pPr algn="l"/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}</a:t>
            </a:r>
          </a:p>
        </p:txBody>
      </p:sp>
      <p:sp>
        <p:nvSpPr>
          <p:cNvPr id="10" name="文本框 9" descr="7b0a202020202262756c6c6574223a20227b5c2263617465676f727949645c223a31303030352c5c2274656d706c61746549645c223a32303233313332387d220a7d0a"/>
          <p:cNvSpPr txBox="1"/>
          <p:nvPr/>
        </p:nvSpPr>
        <p:spPr>
          <a:xfrm>
            <a:off x="362460" y="347350"/>
            <a:ext cx="22645404" cy="35455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70000"/>
              </a:lnSpc>
            </a:pPr>
            <a:r>
              <a:rPr lang="en-US" altLang="zh-CN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比较小</a:t>
            </a: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，暴力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检查每个数字</a:t>
            </a: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en-US" altLang="zh-CN" sz="4400" dirty="0" smtClean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ct val="170000"/>
              </a:lnSpc>
            </a:pP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如何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判断一个数是数位递增的？一种简单的方法是把数变成一个字符串，然后按顺序判断每个字符的大小</a:t>
            </a: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zh-CN" altLang="en-US" sz="4400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35591136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0" grpId="0"/>
      <p:bldP spid="10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35" y="-30121"/>
            <a:ext cx="24382730" cy="2524629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027" y="1215"/>
              <a:ext cx="24127" cy="15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zh-CN" altLang="en-US" sz="5600" b="1" spc="600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例题：单词接龙 </a:t>
              </a:r>
              <a:r>
                <a:rPr lang="en-US" altLang="zh-CN" sz="5600" b="1" spc="600" dirty="0" err="1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lanqiaoOJ</a:t>
              </a:r>
              <a:r>
                <a:rPr lang="zh-CN" altLang="en-US" sz="5600" b="1" spc="600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题号</a:t>
              </a:r>
              <a:r>
                <a:rPr lang="en-US" altLang="zh-CN" sz="5600" b="1" spc="600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769 </a:t>
              </a:r>
              <a:endParaRPr lang="zh-CN" altLang="en-US" sz="5600" b="1" spc="6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sp>
        <p:nvSpPr>
          <p:cNvPr id="2" name="文本框 1" descr="7b0a202020202262756c6c6574223a20227b5c2263617465676f727949645c223a31303030352c5c2274656d706c61746549645c223a32303233313332387d220a7d0a"/>
          <p:cNvSpPr txBox="1"/>
          <p:nvPr/>
        </p:nvSpPr>
        <p:spPr>
          <a:xfrm>
            <a:off x="652746" y="2666772"/>
            <a:ext cx="22645404" cy="9233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4400" b="1" dirty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【</a:t>
            </a:r>
            <a:r>
              <a:rPr lang="zh-CN" altLang="en-US" sz="4400" b="1" dirty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题目描述</a:t>
            </a:r>
            <a:r>
              <a:rPr lang="en-US" altLang="zh-CN" sz="4400" b="1" dirty="0" smtClean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】</a:t>
            </a:r>
            <a:r>
              <a:rPr lang="zh-CN" altLang="en-US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单词接龙是一个与我们经常玩的成语接龙相类似的游戏，现在我们已知一组单词，且给定一个开头的字母，要求出以这个字母开头的最长的“龙”（每个单词都最多在“龙”中出现两次），在两个单词相连时，其重合部分合为一部分，例如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beast</a:t>
            </a:r>
            <a:r>
              <a:rPr lang="zh-CN" altLang="en-US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和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astonish</a:t>
            </a:r>
            <a:r>
              <a:rPr lang="zh-CN" altLang="en-US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，如果接成一条龙则变为 </a:t>
            </a:r>
            <a:r>
              <a:rPr lang="en-US" altLang="zh-CN" sz="4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beastonish</a:t>
            </a:r>
            <a:r>
              <a:rPr lang="zh-CN" altLang="en-US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，另外相邻的两部分不能存在包含关系，例如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at</a:t>
            </a:r>
            <a:r>
              <a:rPr lang="zh-CN" altLang="en-US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和</a:t>
            </a:r>
            <a:r>
              <a:rPr lang="en-US" altLang="zh-CN" sz="4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atide</a:t>
            </a:r>
            <a:r>
              <a:rPr lang="zh-CN" altLang="en-US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间不能相连。</a:t>
            </a:r>
          </a:p>
          <a:p>
            <a:pPr algn="l">
              <a:lnSpc>
                <a:spcPct val="150000"/>
              </a:lnSpc>
            </a:pPr>
            <a:r>
              <a:rPr lang="en-US" altLang="zh-CN" sz="4400" dirty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【</a:t>
            </a:r>
            <a:r>
              <a:rPr lang="zh-CN" altLang="en-US" sz="4400" dirty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输入描述</a:t>
            </a:r>
            <a:r>
              <a:rPr lang="en-US" altLang="zh-CN" sz="4400" dirty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】</a:t>
            </a:r>
            <a:r>
              <a:rPr lang="zh-CN" altLang="en-US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输入的第一行为一个单独的整数 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n (n≤20)</a:t>
            </a:r>
            <a:r>
              <a:rPr lang="zh-CN" altLang="en-US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表示单词数。以下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n</a:t>
            </a:r>
            <a:r>
              <a:rPr lang="zh-CN" altLang="en-US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行每行有一个单词，输入的最后一行为一个单个字符，表示“龙”开头的字母。你可以假定以此字母开头的“龙”一定存在。</a:t>
            </a:r>
          </a:p>
          <a:p>
            <a:pPr algn="l">
              <a:lnSpc>
                <a:spcPct val="150000"/>
              </a:lnSpc>
            </a:pPr>
            <a:r>
              <a:rPr lang="en-US" altLang="zh-CN" sz="4400" dirty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【</a:t>
            </a:r>
            <a:r>
              <a:rPr lang="zh-CN" altLang="en-US" sz="4400" dirty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输出描述</a:t>
            </a:r>
            <a:r>
              <a:rPr lang="en-US" altLang="zh-CN" sz="4400" dirty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】</a:t>
            </a:r>
            <a:r>
              <a:rPr lang="zh-CN" altLang="en-US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输出以此字母开头的最长的“龙”的长度。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844620" y="771842"/>
            <a:ext cx="3013070" cy="1266678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26526114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35" y="-30121"/>
            <a:ext cx="24382730" cy="2524629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/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027" y="1215"/>
              <a:ext cx="24127" cy="160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zh-CN" altLang="en-US" sz="6000" b="1" spc="600" dirty="0" smtClean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思路</a:t>
              </a:r>
              <a:endParaRPr lang="zh-CN" altLang="en-US" sz="60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endParaRPr>
            </a:p>
          </p:txBody>
        </p:sp>
      </p:grpSp>
      <p:sp>
        <p:nvSpPr>
          <p:cNvPr id="10" name="文本框 9" descr="7b0a202020202262756c6c6574223a20227b5c2263617465676f727949645c223a31303030352c5c2274656d706c61746549645c223a32303233313332387d220a7d0a"/>
          <p:cNvSpPr txBox="1"/>
          <p:nvPr/>
        </p:nvSpPr>
        <p:spPr>
          <a:xfrm>
            <a:off x="1084546" y="3663864"/>
            <a:ext cx="22645404" cy="46966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70000"/>
              </a:lnSpc>
            </a:pP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把所有字符串拼接在一起，输出最长的拼接。</a:t>
            </a:r>
          </a:p>
          <a:p>
            <a:pPr algn="l">
              <a:lnSpc>
                <a:spcPct val="170000"/>
              </a:lnSpc>
            </a:pP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用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DFS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搜索所有可能的拼接，找到其中最长的拼接</a:t>
            </a: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en-US" altLang="zh-CN" sz="4400" dirty="0" smtClean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ct val="170000"/>
              </a:lnSpc>
            </a:pP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代码中的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check()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函数，判断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和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是否能拼接，当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的后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k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个和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的前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k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个字符相同，则能拼接。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39528491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/>
          <p:nvPr/>
        </p:nvPicPr>
        <p:blipFill>
          <a:blip r:embed="rId2">
            <a:lum bright="34000" contrast="-8000"/>
          </a:blip>
          <a:srcRect l="20046" t="6270" r="19548" b="5808"/>
          <a:stretch>
            <a:fillRect/>
          </a:stretch>
        </p:blipFill>
        <p:spPr>
          <a:xfrm rot="5400000">
            <a:off x="9443517" y="-1694855"/>
            <a:ext cx="13431291" cy="16449676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文本框 3" descr="7b0a202020202262756c6c6574223a20227b5c2263617465676f727949645c223a31303030352c5c2274656d706c61746549645c223a32303233313332387d220a7d0a"/>
          <p:cNvSpPr txBox="1"/>
          <p:nvPr/>
        </p:nvSpPr>
        <p:spPr>
          <a:xfrm>
            <a:off x="652746" y="2292264"/>
            <a:ext cx="6576729" cy="85685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70000"/>
              </a:lnSpc>
            </a:pPr>
            <a:r>
              <a:rPr lang="zh-CN" altLang="en-US" sz="3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代码中的</a:t>
            </a:r>
            <a:r>
              <a:rPr lang="en-US" altLang="zh-CN" sz="3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check()</a:t>
            </a:r>
            <a:r>
              <a:rPr lang="zh-CN" altLang="en-US" sz="3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函数，判断</a:t>
            </a:r>
            <a:r>
              <a:rPr lang="en-US" altLang="zh-CN" sz="3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</a:t>
            </a:r>
            <a:r>
              <a:rPr lang="zh-CN" altLang="en-US" sz="3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和</a:t>
            </a:r>
            <a:r>
              <a:rPr lang="en-US" altLang="zh-CN" sz="3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</a:t>
            </a:r>
            <a:r>
              <a:rPr lang="zh-CN" altLang="en-US" sz="3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是否能拼接，当</a:t>
            </a:r>
            <a:r>
              <a:rPr lang="en-US" altLang="zh-CN" sz="3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</a:t>
            </a:r>
            <a:r>
              <a:rPr lang="zh-CN" altLang="en-US" sz="3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的后</a:t>
            </a:r>
            <a:r>
              <a:rPr lang="en-US" altLang="zh-CN" sz="3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k</a:t>
            </a:r>
            <a:r>
              <a:rPr lang="zh-CN" altLang="en-US" sz="3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个和</a:t>
            </a:r>
            <a:r>
              <a:rPr lang="en-US" altLang="zh-CN" sz="3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</a:t>
            </a:r>
            <a:r>
              <a:rPr lang="zh-CN" altLang="en-US" sz="3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的前</a:t>
            </a:r>
            <a:r>
              <a:rPr lang="en-US" altLang="zh-CN" sz="3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k</a:t>
            </a:r>
            <a:r>
              <a:rPr lang="zh-CN" altLang="en-US" sz="3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个字符相同，则能拼接。</a:t>
            </a:r>
          </a:p>
          <a:p>
            <a:pPr algn="l">
              <a:lnSpc>
                <a:spcPct val="170000"/>
              </a:lnSpc>
            </a:pPr>
            <a:r>
              <a:rPr lang="en-US" altLang="zh-CN" sz="36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add</a:t>
            </a:r>
            <a:r>
              <a:rPr lang="en-US" altLang="zh-CN" sz="3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()</a:t>
            </a:r>
            <a:r>
              <a:rPr lang="zh-CN" altLang="en-US" sz="3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函数，把</a:t>
            </a:r>
            <a:r>
              <a:rPr lang="en-US" altLang="zh-CN" sz="3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</a:t>
            </a:r>
            <a:r>
              <a:rPr lang="zh-CN" altLang="en-US" sz="3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拼到</a:t>
            </a:r>
            <a:r>
              <a:rPr lang="en-US" altLang="zh-CN" sz="3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</a:t>
            </a:r>
            <a:r>
              <a:rPr lang="zh-CN" altLang="en-US" sz="3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的尾部。若</a:t>
            </a:r>
            <a:r>
              <a:rPr lang="en-US" altLang="zh-CN" sz="3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</a:t>
            </a:r>
            <a:r>
              <a:rPr lang="zh-CN" altLang="en-US" sz="3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的后</a:t>
            </a:r>
            <a:r>
              <a:rPr lang="en-US" altLang="zh-CN" sz="3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k</a:t>
            </a:r>
            <a:r>
              <a:rPr lang="zh-CN" altLang="en-US" sz="3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个和</a:t>
            </a:r>
            <a:r>
              <a:rPr lang="en-US" altLang="zh-CN" sz="3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</a:t>
            </a:r>
            <a:r>
              <a:rPr lang="zh-CN" altLang="en-US" sz="3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的前</a:t>
            </a:r>
            <a:r>
              <a:rPr lang="en-US" altLang="zh-CN" sz="3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k</a:t>
            </a:r>
            <a:r>
              <a:rPr lang="zh-CN" altLang="en-US" sz="3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个字符相同，则拼接。</a:t>
            </a:r>
          </a:p>
          <a:p>
            <a:pPr algn="l">
              <a:lnSpc>
                <a:spcPct val="170000"/>
              </a:lnSpc>
            </a:pPr>
            <a:r>
              <a:rPr lang="en-US" altLang="zh-CN" sz="36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check</a:t>
            </a:r>
            <a:r>
              <a:rPr lang="en-US" altLang="zh-CN" sz="3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()</a:t>
            </a:r>
            <a:r>
              <a:rPr lang="zh-CN" altLang="en-US" sz="3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和</a:t>
            </a:r>
            <a:r>
              <a:rPr lang="en-US" altLang="zh-CN" sz="3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add()</a:t>
            </a:r>
            <a:r>
              <a:rPr lang="zh-CN" altLang="en-US" sz="3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都用两种方法实现，一种用了</a:t>
            </a:r>
            <a:r>
              <a:rPr lang="en-US" altLang="zh-CN" sz="3600" dirty="0" err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substr</a:t>
            </a:r>
            <a:r>
              <a:rPr lang="en-US" altLang="zh-CN" sz="3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()</a:t>
            </a:r>
            <a:r>
              <a:rPr lang="zh-CN" altLang="en-US" sz="3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，一种不用</a:t>
            </a:r>
            <a:r>
              <a:rPr lang="en-US" altLang="zh-CN" sz="3600" dirty="0" err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substr</a:t>
            </a:r>
            <a:r>
              <a:rPr lang="en-US" altLang="zh-CN" sz="3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()</a:t>
            </a:r>
            <a:r>
              <a:rPr lang="zh-CN" altLang="en-US" sz="3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	 </a:t>
            </a:r>
          </a:p>
        </p:txBody>
      </p:sp>
      <p:sp>
        <p:nvSpPr>
          <p:cNvPr id="5" name="文本框 4" descr="7b0a202020202262756c6c6574223a20227b5c2263617465676f727949645c223a31303030352c5c2274656d706c61746549645c223a32303233313332387d220a7d0a"/>
          <p:cNvSpPr txBox="1"/>
          <p:nvPr/>
        </p:nvSpPr>
        <p:spPr>
          <a:xfrm>
            <a:off x="8785218" y="680547"/>
            <a:ext cx="15246361" cy="2077491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#include&lt;bits/</a:t>
            </a:r>
            <a:r>
              <a:rPr lang="en-US" altLang="zh-CN" sz="2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stdc</a:t>
            </a:r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++.h&gt;</a:t>
            </a:r>
          </a:p>
          <a:p>
            <a:pPr algn="l"/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using namespace </a:t>
            </a:r>
            <a:r>
              <a:rPr lang="en-US" altLang="zh-CN" sz="2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std</a:t>
            </a:r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;</a:t>
            </a:r>
          </a:p>
          <a:p>
            <a:pPr algn="l"/>
            <a:r>
              <a:rPr lang="en-US" altLang="zh-CN" sz="2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const</a:t>
            </a:r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2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int</a:t>
            </a:r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 N=100;</a:t>
            </a:r>
          </a:p>
          <a:p>
            <a:pPr algn="l"/>
            <a:r>
              <a:rPr lang="en-US" altLang="zh-CN" sz="2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int</a:t>
            </a:r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 n;</a:t>
            </a:r>
          </a:p>
          <a:p>
            <a:pPr algn="l"/>
            <a:r>
              <a:rPr lang="en-US" altLang="zh-CN" sz="2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int</a:t>
            </a:r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2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ans</a:t>
            </a:r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 = 0;</a:t>
            </a:r>
          </a:p>
          <a:p>
            <a:pPr algn="l"/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string word[N];  //</a:t>
            </a:r>
            <a:r>
              <a:rPr lang="zh-CN" altLang="en-US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存单词</a:t>
            </a:r>
          </a:p>
          <a:p>
            <a:pPr algn="l"/>
            <a:r>
              <a:rPr lang="en-US" altLang="zh-CN" sz="2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int</a:t>
            </a:r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 vis[N];      //</a:t>
            </a:r>
            <a:r>
              <a:rPr lang="zh-CN" altLang="en-US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记录每一个单词被使用了几次</a:t>
            </a:r>
          </a:p>
          <a:p>
            <a:pPr algn="l"/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bool check(string </a:t>
            </a:r>
            <a:r>
              <a:rPr lang="en-US" altLang="zh-CN" sz="2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s,string</a:t>
            </a:r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2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m,int</a:t>
            </a:r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 k){    //</a:t>
            </a:r>
            <a:r>
              <a:rPr lang="zh-CN" altLang="en-US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第一种方法。判断是否能拼接，用</a:t>
            </a:r>
            <a:r>
              <a:rPr lang="en-US" altLang="zh-CN" sz="2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substr</a:t>
            </a:r>
            <a:r>
              <a:rPr lang="zh-CN" altLang="en-US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实现</a:t>
            </a:r>
          </a:p>
          <a:p>
            <a:pPr algn="l"/>
            <a:r>
              <a:rPr lang="zh-CN" altLang="en-US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    </a:t>
            </a:r>
            <a:r>
              <a:rPr lang="en-US" altLang="zh-CN" sz="2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int</a:t>
            </a:r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2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len</a:t>
            </a:r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 = </a:t>
            </a:r>
            <a:r>
              <a:rPr lang="en-US" altLang="zh-CN" sz="2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s.size</a:t>
            </a:r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();</a:t>
            </a:r>
          </a:p>
          <a:p>
            <a:pPr algn="l"/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    if(</a:t>
            </a:r>
            <a:r>
              <a:rPr lang="en-US" altLang="zh-CN" sz="2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s.size</a:t>
            </a:r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()&lt;k || </a:t>
            </a:r>
            <a:r>
              <a:rPr lang="en-US" altLang="zh-CN" sz="2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m.size</a:t>
            </a:r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()&lt;k) return false;</a:t>
            </a:r>
          </a:p>
          <a:p>
            <a:pPr algn="l"/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    if(</a:t>
            </a:r>
            <a:r>
              <a:rPr lang="en-US" altLang="zh-CN" sz="2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s.substr</a:t>
            </a:r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(</a:t>
            </a:r>
            <a:r>
              <a:rPr lang="en-US" altLang="zh-CN" sz="2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len-k,k</a:t>
            </a:r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) == </a:t>
            </a:r>
            <a:r>
              <a:rPr lang="en-US" altLang="zh-CN" sz="2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m.substr</a:t>
            </a:r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(0,k)) //s</a:t>
            </a:r>
            <a:r>
              <a:rPr lang="zh-CN" altLang="en-US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的后</a:t>
            </a:r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k</a:t>
            </a:r>
            <a:r>
              <a:rPr lang="zh-CN" altLang="en-US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个和</a:t>
            </a:r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m</a:t>
            </a:r>
            <a:r>
              <a:rPr lang="zh-CN" altLang="en-US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的前</a:t>
            </a:r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k</a:t>
            </a:r>
            <a:r>
              <a:rPr lang="zh-CN" altLang="en-US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个相同，能拼接</a:t>
            </a:r>
          </a:p>
          <a:p>
            <a:pPr algn="l"/>
            <a:r>
              <a:rPr lang="zh-CN" altLang="en-US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        </a:t>
            </a:r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return true;</a:t>
            </a:r>
          </a:p>
          <a:p>
            <a:pPr algn="l"/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    return false;</a:t>
            </a:r>
          </a:p>
          <a:p>
            <a:pPr algn="l"/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}</a:t>
            </a:r>
          </a:p>
          <a:p>
            <a:pPr algn="l"/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bool check1(string </a:t>
            </a:r>
            <a:r>
              <a:rPr lang="en-US" altLang="zh-CN" sz="2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s,string</a:t>
            </a:r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2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m,int</a:t>
            </a:r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 k){     //</a:t>
            </a:r>
            <a:r>
              <a:rPr lang="zh-CN" altLang="en-US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第二种方法。不用</a:t>
            </a:r>
            <a:r>
              <a:rPr lang="en-US" altLang="zh-CN" sz="2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substr</a:t>
            </a:r>
            <a:r>
              <a:rPr lang="zh-CN" altLang="en-US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实现</a:t>
            </a:r>
          </a:p>
          <a:p>
            <a:pPr algn="l"/>
            <a:r>
              <a:rPr lang="zh-CN" altLang="en-US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    </a:t>
            </a:r>
            <a:r>
              <a:rPr lang="en-US" altLang="zh-CN" sz="2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int</a:t>
            </a:r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 lens = </a:t>
            </a:r>
            <a:r>
              <a:rPr lang="en-US" altLang="zh-CN" sz="2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s.length</a:t>
            </a:r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();</a:t>
            </a:r>
          </a:p>
          <a:p>
            <a:pPr algn="l"/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    for (</a:t>
            </a:r>
            <a:r>
              <a:rPr lang="en-US" altLang="zh-CN" sz="2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int</a:t>
            </a:r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2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i</a:t>
            </a:r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=0;i&lt;</a:t>
            </a:r>
            <a:r>
              <a:rPr lang="en-US" altLang="zh-CN" sz="2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k;i</a:t>
            </a:r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++){</a:t>
            </a:r>
          </a:p>
          <a:p>
            <a:pPr algn="l"/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        if(s[</a:t>
            </a:r>
            <a:r>
              <a:rPr lang="en-US" altLang="zh-CN" sz="2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lens-k+i</a:t>
            </a:r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]!=m[</a:t>
            </a:r>
            <a:r>
              <a:rPr lang="en-US" altLang="zh-CN" sz="2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i</a:t>
            </a:r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])</a:t>
            </a:r>
          </a:p>
          <a:p>
            <a:pPr algn="l"/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            return false;</a:t>
            </a:r>
          </a:p>
          <a:p>
            <a:pPr algn="l"/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    }</a:t>
            </a:r>
          </a:p>
          <a:p>
            <a:pPr algn="l"/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    return true;</a:t>
            </a:r>
          </a:p>
          <a:p>
            <a:pPr algn="l"/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}</a:t>
            </a:r>
          </a:p>
          <a:p>
            <a:pPr algn="l"/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string add(string </a:t>
            </a:r>
            <a:r>
              <a:rPr lang="en-US" altLang="zh-CN" sz="2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s,string</a:t>
            </a:r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2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m,int</a:t>
            </a:r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 k){     //</a:t>
            </a:r>
            <a:r>
              <a:rPr lang="zh-CN" altLang="en-US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第一种方法。拼接：用</a:t>
            </a:r>
            <a:r>
              <a:rPr lang="en-US" altLang="zh-CN" sz="2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substr</a:t>
            </a:r>
            <a:r>
              <a:rPr lang="zh-CN" altLang="en-US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实现</a:t>
            </a:r>
          </a:p>
          <a:p>
            <a:pPr algn="l"/>
            <a:r>
              <a:rPr lang="zh-CN" altLang="en-US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    </a:t>
            </a:r>
            <a:r>
              <a:rPr lang="en-US" altLang="zh-CN" sz="2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int</a:t>
            </a:r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2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len</a:t>
            </a:r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 = </a:t>
            </a:r>
            <a:r>
              <a:rPr lang="en-US" altLang="zh-CN" sz="2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m.size</a:t>
            </a:r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();</a:t>
            </a:r>
          </a:p>
          <a:p>
            <a:pPr algn="l"/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    s = s + </a:t>
            </a:r>
            <a:r>
              <a:rPr lang="en-US" altLang="zh-CN" sz="2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m.substr</a:t>
            </a:r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(</a:t>
            </a:r>
            <a:r>
              <a:rPr lang="en-US" altLang="zh-CN" sz="2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k,len</a:t>
            </a:r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-k);           //</a:t>
            </a:r>
            <a:r>
              <a:rPr lang="zh-CN" altLang="en-US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拼接，把</a:t>
            </a:r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m</a:t>
            </a:r>
            <a:r>
              <a:rPr lang="zh-CN" altLang="en-US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接到</a:t>
            </a:r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s</a:t>
            </a:r>
            <a:r>
              <a:rPr lang="zh-CN" altLang="en-US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上。</a:t>
            </a:r>
          </a:p>
          <a:p>
            <a:pPr algn="l"/>
            <a:r>
              <a:rPr lang="zh-CN" altLang="en-US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    </a:t>
            </a:r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return s;</a:t>
            </a:r>
          </a:p>
          <a:p>
            <a:pPr algn="l"/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}</a:t>
            </a:r>
          </a:p>
          <a:p>
            <a:pPr algn="l"/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string add1(string </a:t>
            </a:r>
            <a:r>
              <a:rPr lang="en-US" altLang="zh-CN" sz="2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s,string</a:t>
            </a:r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2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m,int</a:t>
            </a:r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 k){    //</a:t>
            </a:r>
            <a:r>
              <a:rPr lang="zh-CN" altLang="en-US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第二种方法。不用</a:t>
            </a:r>
            <a:r>
              <a:rPr lang="en-US" altLang="zh-CN" sz="2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substr</a:t>
            </a:r>
            <a:r>
              <a:rPr lang="zh-CN" altLang="en-US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实现</a:t>
            </a:r>
          </a:p>
          <a:p>
            <a:pPr algn="l"/>
            <a:r>
              <a:rPr lang="zh-CN" altLang="en-US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    </a:t>
            </a:r>
            <a:r>
              <a:rPr lang="en-US" altLang="zh-CN" sz="2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int</a:t>
            </a:r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2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len</a:t>
            </a:r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 = </a:t>
            </a:r>
            <a:r>
              <a:rPr lang="en-US" altLang="zh-CN" sz="2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m.size</a:t>
            </a:r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();</a:t>
            </a:r>
          </a:p>
          <a:p>
            <a:pPr algn="l"/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    for (</a:t>
            </a:r>
            <a:r>
              <a:rPr lang="en-US" altLang="zh-CN" sz="2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int</a:t>
            </a:r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2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i</a:t>
            </a:r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=</a:t>
            </a:r>
            <a:r>
              <a:rPr lang="en-US" altLang="zh-CN" sz="2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k;i</a:t>
            </a:r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&lt;</a:t>
            </a:r>
            <a:r>
              <a:rPr lang="en-US" altLang="zh-CN" sz="2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len;i</a:t>
            </a:r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++)  s+=m[</a:t>
            </a:r>
            <a:r>
              <a:rPr lang="en-US" altLang="zh-CN" sz="2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i</a:t>
            </a:r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];</a:t>
            </a:r>
          </a:p>
          <a:p>
            <a:pPr algn="l"/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    return s;</a:t>
            </a:r>
          </a:p>
          <a:p>
            <a:pPr algn="l"/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}</a:t>
            </a:r>
          </a:p>
          <a:p>
            <a:pPr algn="l"/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void </a:t>
            </a:r>
            <a:r>
              <a:rPr lang="en-US" altLang="zh-CN" sz="2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dfs</a:t>
            </a:r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(string dragon){                 //dragon</a:t>
            </a:r>
            <a:r>
              <a:rPr lang="zh-CN" altLang="en-US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：目前拼接好的龙串</a:t>
            </a:r>
          </a:p>
          <a:p>
            <a:pPr algn="l"/>
            <a:r>
              <a:rPr lang="zh-CN" altLang="en-US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    </a:t>
            </a:r>
            <a:r>
              <a:rPr lang="en-US" altLang="zh-CN" sz="2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int</a:t>
            </a:r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2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len</a:t>
            </a:r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 = </a:t>
            </a:r>
            <a:r>
              <a:rPr lang="en-US" altLang="zh-CN" sz="2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dragon.size</a:t>
            </a:r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();</a:t>
            </a:r>
          </a:p>
          <a:p>
            <a:pPr algn="l"/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    </a:t>
            </a:r>
            <a:r>
              <a:rPr lang="en-US" altLang="zh-CN" sz="2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ans</a:t>
            </a:r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 = max(</a:t>
            </a:r>
            <a:r>
              <a:rPr lang="en-US" altLang="zh-CN" sz="2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ans</a:t>
            </a:r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, </a:t>
            </a:r>
            <a:r>
              <a:rPr lang="en-US" altLang="zh-CN" sz="2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len</a:t>
            </a:r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);</a:t>
            </a:r>
          </a:p>
          <a:p>
            <a:pPr algn="l"/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    for (</a:t>
            </a:r>
            <a:r>
              <a:rPr lang="en-US" altLang="zh-CN" sz="2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int</a:t>
            </a:r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2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i</a:t>
            </a:r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=1;i&lt;=</a:t>
            </a:r>
            <a:r>
              <a:rPr lang="en-US" altLang="zh-CN" sz="2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n;i</a:t>
            </a:r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++){</a:t>
            </a:r>
          </a:p>
          <a:p>
            <a:pPr algn="l"/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        if (vis[</a:t>
            </a:r>
            <a:r>
              <a:rPr lang="en-US" altLang="zh-CN" sz="2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i</a:t>
            </a:r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]&gt;=2) continue;         //</a:t>
            </a:r>
            <a:r>
              <a:rPr lang="zh-CN" altLang="en-US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题目说每个单词最多用</a:t>
            </a:r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2</a:t>
            </a:r>
            <a:r>
              <a:rPr lang="zh-CN" altLang="en-US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次</a:t>
            </a:r>
          </a:p>
          <a:p>
            <a:pPr algn="l"/>
            <a:r>
              <a:rPr lang="zh-CN" altLang="en-US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        </a:t>
            </a:r>
            <a:r>
              <a:rPr lang="en-US" altLang="zh-CN" sz="2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int</a:t>
            </a:r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 k = word[</a:t>
            </a:r>
            <a:r>
              <a:rPr lang="en-US" altLang="zh-CN" sz="2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i</a:t>
            </a:r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].size();</a:t>
            </a:r>
          </a:p>
          <a:p>
            <a:pPr algn="l"/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        for (</a:t>
            </a:r>
            <a:r>
              <a:rPr lang="en-US" altLang="zh-CN" sz="2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int</a:t>
            </a:r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 j=1;j&lt;=</a:t>
            </a:r>
            <a:r>
              <a:rPr lang="en-US" altLang="zh-CN" sz="2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k;j</a:t>
            </a:r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++)            //</a:t>
            </a:r>
            <a:r>
              <a:rPr lang="zh-CN" altLang="en-US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枚举拼接长度</a:t>
            </a:r>
          </a:p>
          <a:p>
            <a:pPr algn="l"/>
            <a:r>
              <a:rPr lang="zh-CN" altLang="en-US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            </a:t>
            </a:r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if (check(</a:t>
            </a:r>
            <a:r>
              <a:rPr lang="en-US" altLang="zh-CN" sz="2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dragon,word</a:t>
            </a:r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[</a:t>
            </a:r>
            <a:r>
              <a:rPr lang="en-US" altLang="zh-CN" sz="2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i</a:t>
            </a:r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],j)){</a:t>
            </a:r>
          </a:p>
          <a:p>
            <a:pPr algn="l"/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                string temp = dragon;</a:t>
            </a:r>
          </a:p>
          <a:p>
            <a:pPr algn="l"/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                temp = add(</a:t>
            </a:r>
            <a:r>
              <a:rPr lang="en-US" altLang="zh-CN" sz="2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temp,word</a:t>
            </a:r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[</a:t>
            </a:r>
            <a:r>
              <a:rPr lang="en-US" altLang="zh-CN" sz="2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i</a:t>
            </a:r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],j);</a:t>
            </a:r>
          </a:p>
          <a:p>
            <a:pPr algn="l"/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                vis[</a:t>
            </a:r>
            <a:r>
              <a:rPr lang="en-US" altLang="zh-CN" sz="2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i</a:t>
            </a:r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]++;</a:t>
            </a:r>
          </a:p>
          <a:p>
            <a:pPr algn="l"/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                </a:t>
            </a:r>
            <a:r>
              <a:rPr lang="en-US" altLang="zh-CN" sz="2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dfs</a:t>
            </a:r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(temp);</a:t>
            </a:r>
          </a:p>
          <a:p>
            <a:pPr algn="l"/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                vis[</a:t>
            </a:r>
            <a:r>
              <a:rPr lang="en-US" altLang="zh-CN" sz="2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i</a:t>
            </a:r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]--;</a:t>
            </a:r>
          </a:p>
          <a:p>
            <a:pPr algn="l"/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            }</a:t>
            </a:r>
          </a:p>
          <a:p>
            <a:pPr algn="l"/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    }</a:t>
            </a:r>
          </a:p>
          <a:p>
            <a:pPr algn="l"/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}</a:t>
            </a:r>
          </a:p>
          <a:p>
            <a:pPr algn="l"/>
            <a:r>
              <a:rPr lang="en-US" altLang="zh-CN" sz="2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int</a:t>
            </a:r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 main(){</a:t>
            </a:r>
          </a:p>
          <a:p>
            <a:pPr algn="l"/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    </a:t>
            </a:r>
            <a:r>
              <a:rPr lang="en-US" altLang="zh-CN" sz="2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cin</a:t>
            </a:r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 &gt;&gt; n;</a:t>
            </a:r>
          </a:p>
          <a:p>
            <a:pPr algn="l"/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    for (</a:t>
            </a:r>
            <a:r>
              <a:rPr lang="en-US" altLang="zh-CN" sz="2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int</a:t>
            </a:r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2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i</a:t>
            </a:r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=1;i&lt;=</a:t>
            </a:r>
            <a:r>
              <a:rPr lang="en-US" altLang="zh-CN" sz="2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n;i</a:t>
            </a:r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++) </a:t>
            </a:r>
            <a:r>
              <a:rPr lang="en-US" altLang="zh-CN" sz="2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cin</a:t>
            </a:r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 &gt;&gt; word[</a:t>
            </a:r>
            <a:r>
              <a:rPr lang="en-US" altLang="zh-CN" sz="2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i</a:t>
            </a:r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];</a:t>
            </a:r>
          </a:p>
          <a:p>
            <a:pPr algn="l"/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    string first; </a:t>
            </a:r>
            <a:r>
              <a:rPr lang="en-US" altLang="zh-CN" sz="2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cin</a:t>
            </a:r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 &gt;&gt; first;</a:t>
            </a:r>
          </a:p>
          <a:p>
            <a:pPr algn="l"/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    </a:t>
            </a:r>
            <a:r>
              <a:rPr lang="en-US" altLang="zh-CN" sz="2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dfs</a:t>
            </a:r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(first);       //</a:t>
            </a:r>
            <a:r>
              <a:rPr lang="zh-CN" altLang="en-US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用</a:t>
            </a:r>
            <a:r>
              <a:rPr lang="en-US" altLang="zh-CN" sz="2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dfs</a:t>
            </a:r>
            <a:r>
              <a:rPr lang="zh-CN" altLang="en-US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搜索所有可能的拼接</a:t>
            </a:r>
          </a:p>
          <a:p>
            <a:pPr algn="l"/>
            <a:r>
              <a:rPr lang="zh-CN" altLang="en-US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    </a:t>
            </a:r>
            <a:r>
              <a:rPr lang="en-US" altLang="zh-CN" sz="2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cout</a:t>
            </a:r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 &lt;&lt; </a:t>
            </a:r>
            <a:r>
              <a:rPr lang="en-US" altLang="zh-CN" sz="2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ans</a:t>
            </a:r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 &lt;&lt; </a:t>
            </a:r>
            <a:r>
              <a:rPr lang="en-US" altLang="zh-CN" sz="2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endl</a:t>
            </a:r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;</a:t>
            </a:r>
          </a:p>
          <a:p>
            <a:pPr algn="l"/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    return 0;</a:t>
            </a:r>
          </a:p>
          <a:p>
            <a:pPr algn="l"/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}</a:t>
            </a:r>
            <a:endParaRPr lang="en-US" altLang="zh-CN" sz="54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63612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35" y="-30121"/>
            <a:ext cx="24382730" cy="2524629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/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027" y="1215"/>
              <a:ext cx="24127" cy="15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zh-CN" altLang="en-US" sz="5600" b="1" spc="600" dirty="0" smtClean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练习题</a:t>
              </a:r>
              <a:endParaRPr lang="zh-CN" altLang="en-US" sz="40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endParaRPr>
            </a:p>
          </p:txBody>
        </p:sp>
      </p:grpSp>
      <p:sp>
        <p:nvSpPr>
          <p:cNvPr id="10" name="文本框 9" descr="7b0a202020202262756c6c6574223a20227b5c2263617465676f727949645c223a31303030352c5c2274656d706c61746549645c223a32303233313332387d220a7d0a"/>
          <p:cNvSpPr txBox="1"/>
          <p:nvPr/>
        </p:nvSpPr>
        <p:spPr>
          <a:xfrm>
            <a:off x="1494769" y="3638464"/>
            <a:ext cx="22645404" cy="69988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70000"/>
              </a:lnSpc>
            </a:pP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扫雷游戏</a:t>
            </a:r>
            <a:r>
              <a:rPr lang="en-US" altLang="zh-CN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358		</a:t>
            </a: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潜伏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者 </a:t>
            </a:r>
            <a:r>
              <a:rPr lang="en-US" altLang="zh-CN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519		ISBN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号码</a:t>
            </a:r>
            <a:r>
              <a:rPr lang="en-US" altLang="zh-CN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523</a:t>
            </a:r>
          </a:p>
          <a:p>
            <a:pPr algn="l">
              <a:lnSpc>
                <a:spcPct val="170000"/>
              </a:lnSpc>
            </a:pP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字符串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的展开</a:t>
            </a:r>
            <a:r>
              <a:rPr lang="en-US" altLang="zh-CN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536		</a:t>
            </a: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立体图 </a:t>
            </a:r>
            <a:r>
              <a:rPr lang="en-US" altLang="zh-CN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526		</a:t>
            </a: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计算器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的改良</a:t>
            </a:r>
            <a:r>
              <a:rPr lang="en-US" altLang="zh-CN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771</a:t>
            </a:r>
          </a:p>
          <a:p>
            <a:pPr algn="l">
              <a:lnSpc>
                <a:spcPct val="170000"/>
              </a:lnSpc>
            </a:pP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串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的处理</a:t>
            </a:r>
            <a:r>
              <a:rPr lang="en-US" altLang="zh-CN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287		</a:t>
            </a: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谁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拿了最多奖学金</a:t>
            </a:r>
            <a:r>
              <a:rPr lang="en-US" altLang="zh-CN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565	</a:t>
            </a: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子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串</a:t>
            </a:r>
            <a:r>
              <a:rPr lang="en-US" altLang="zh-CN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365</a:t>
            </a:r>
          </a:p>
          <a:p>
            <a:pPr algn="l">
              <a:lnSpc>
                <a:spcPct val="170000"/>
              </a:lnSpc>
            </a:pP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表达式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求值</a:t>
            </a:r>
            <a:r>
              <a:rPr lang="en-US" altLang="zh-CN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378		</a:t>
            </a: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单词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分析</a:t>
            </a:r>
            <a:r>
              <a:rPr lang="en-US" altLang="zh-CN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504		</a:t>
            </a: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统计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单词数</a:t>
            </a:r>
            <a:r>
              <a:rPr lang="en-US" altLang="zh-CN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397</a:t>
            </a:r>
          </a:p>
          <a:p>
            <a:pPr algn="l">
              <a:lnSpc>
                <a:spcPct val="170000"/>
              </a:lnSpc>
            </a:pP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乒乓球</a:t>
            </a:r>
            <a:r>
              <a:rPr lang="en-US" altLang="zh-CN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744		</a:t>
            </a: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回文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数</a:t>
            </a:r>
            <a:r>
              <a:rPr lang="en-US" altLang="zh-CN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774		</a:t>
            </a: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子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串分值</a:t>
            </a:r>
            <a:r>
              <a:rPr lang="en-US" altLang="zh-CN" sz="440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499</a:t>
            </a:r>
            <a:endParaRPr lang="en-US" altLang="zh-CN" sz="4400" dirty="0" smtClean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ct val="170000"/>
              </a:lnSpc>
            </a:pP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回文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日期</a:t>
            </a:r>
            <a:r>
              <a:rPr lang="en-US" altLang="zh-CN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498		</a:t>
            </a: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音节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判断 </a:t>
            </a:r>
            <a:r>
              <a:rPr lang="en-US" altLang="zh-CN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148</a:t>
            </a:r>
            <a:endParaRPr lang="zh-CN" altLang="en-US" sz="4400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48325610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35" y="-30121"/>
            <a:ext cx="24382730" cy="2524629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027" y="1215"/>
              <a:ext cx="24127" cy="150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altLang="zh-CN" sz="5600" b="1" spc="600" dirty="0" smtClean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9.3 </a:t>
              </a:r>
              <a:r>
                <a:rPr lang="zh-CN" altLang="en-US" sz="5600" b="1" spc="600" dirty="0" smtClean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模式匹配</a:t>
              </a:r>
              <a:endParaRPr lang="zh-CN" altLang="en-US" sz="5600" b="1" spc="6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sp>
        <p:nvSpPr>
          <p:cNvPr id="2" name="文本框 1" descr="7b0a202020202262756c6c6574223a20227b5c2263617465676f727949645c223a31303030352c5c2274656d706c61746549645c223a32303233313332387d220a7d0a"/>
          <p:cNvSpPr txBox="1"/>
          <p:nvPr/>
        </p:nvSpPr>
        <p:spPr>
          <a:xfrm>
            <a:off x="1106597" y="3296471"/>
            <a:ext cx="21909046" cy="6057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模式匹配（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Pattern Matching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）问题：在一篇长度为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的文本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S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中，找某个长度为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m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的关键词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P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。称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S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为母串，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P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为模式串。</a:t>
            </a:r>
          </a:p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P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可能多次出现，都需要找到。例如在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S = “abcxyz123bqrst12dg123gdsa”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中找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P = “123”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，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P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出现了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2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次。</a:t>
            </a:r>
          </a:p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最优的模式匹配算法复杂度能达到多好？由于至少需要检索文本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S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的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个字符和关键词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P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的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m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个字符，所以复杂度至少是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O(m + n)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的</a:t>
            </a: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。</a:t>
            </a:r>
            <a:endParaRPr lang="zh-CN" altLang="en-US" sz="44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48429075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35" y="-30121"/>
            <a:ext cx="24382730" cy="2524629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027" y="1215"/>
              <a:ext cx="31716" cy="15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zh-CN" altLang="en-US" sz="5600" b="1" spc="600" dirty="0" smtClean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朴素方法</a:t>
              </a:r>
              <a:endParaRPr lang="zh-CN" altLang="en-US" sz="5600" b="1" spc="6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sp>
        <p:nvSpPr>
          <p:cNvPr id="10" name="标题 1"/>
          <p:cNvSpPr txBox="1">
            <a:spLocks noChangeArrowheads="1"/>
          </p:cNvSpPr>
          <p:nvPr/>
        </p:nvSpPr>
        <p:spPr>
          <a:xfrm>
            <a:off x="2145249" y="3359150"/>
            <a:ext cx="8064500" cy="939800"/>
          </a:xfrm>
          <a:prstGeom prst="rect">
            <a:avLst/>
          </a:prstGeom>
        </p:spPr>
        <p:txBody>
          <a:bodyPr/>
          <a:lstStyle>
            <a:lvl1pPr algn="l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zh-CN" altLang="en-US" sz="2800" dirty="0">
              <a:solidFill>
                <a:srgbClr val="FF0000"/>
              </a:solidFill>
            </a:endParaRPr>
          </a:p>
        </p:txBody>
      </p:sp>
      <p:sp>
        <p:nvSpPr>
          <p:cNvPr id="12" name="内容占位符 2"/>
          <p:cNvSpPr txBox="1">
            <a:spLocks noChangeArrowheads="1"/>
          </p:cNvSpPr>
          <p:nvPr/>
        </p:nvSpPr>
        <p:spPr>
          <a:xfrm>
            <a:off x="1983023" y="3359150"/>
            <a:ext cx="17638098" cy="6142401"/>
          </a:xfrm>
          <a:prstGeom prst="rect">
            <a:avLst/>
          </a:prstGeom>
        </p:spPr>
        <p:txBody>
          <a:bodyPr/>
          <a:lstStyle>
            <a:lvl1pPr marL="457200" indent="-457200" algn="l" defTabSz="1828800" rtl="0" eaLnBrk="1" latinLnBrk="0" hangingPunct="1">
              <a:lnSpc>
                <a:spcPct val="90000"/>
              </a:lnSpc>
              <a:spcBef>
                <a:spcPct val="401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365" indent="-457200" algn="l" defTabSz="1828800" rtl="0" eaLnBrk="1" latinLnBrk="0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1765" indent="-457200" algn="l" defTabSz="1828800" rtl="0" eaLnBrk="1" latinLnBrk="0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lnSpc>
                <a:spcPct val="150000"/>
              </a:lnSpc>
            </a:pPr>
            <a:r>
              <a:rPr lang="zh-CN" altLang="en-US" sz="4800" dirty="0" smtClean="0"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朴素</a:t>
            </a:r>
            <a:r>
              <a:rPr lang="zh-CN" altLang="en-US" sz="4800" dirty="0"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模式匹配</a:t>
            </a:r>
            <a:r>
              <a:rPr lang="zh-CN" altLang="en-US" sz="4800" dirty="0" smtClean="0"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算法：一</a:t>
            </a:r>
            <a:r>
              <a:rPr lang="zh-CN" altLang="en-US" sz="4800" dirty="0"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种暴力方法，从</a:t>
            </a:r>
            <a:r>
              <a:rPr lang="en-US" altLang="zh-CN" sz="4800" dirty="0"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S</a:t>
            </a:r>
            <a:r>
              <a:rPr lang="zh-CN" altLang="en-US" sz="4800" dirty="0"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的第一个字符开始，逐个匹配</a:t>
            </a:r>
            <a:r>
              <a:rPr lang="en-US" altLang="zh-CN" sz="4800" dirty="0"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P</a:t>
            </a:r>
            <a:r>
              <a:rPr lang="zh-CN" altLang="en-US" sz="4800" dirty="0"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的每个字符，如果发现不同，就从</a:t>
            </a:r>
            <a:r>
              <a:rPr lang="en-US" altLang="zh-CN" sz="4800" dirty="0"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S</a:t>
            </a:r>
            <a:r>
              <a:rPr lang="zh-CN" altLang="en-US" sz="4800" dirty="0"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的下一个字符重新开始。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3789578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35" y="-30121"/>
            <a:ext cx="24382730" cy="2524629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027" y="1215"/>
              <a:ext cx="24127" cy="150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endParaRPr lang="zh-CN" altLang="en-US" sz="5600" b="1" spc="6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sp>
        <p:nvSpPr>
          <p:cNvPr id="10" name="内容占位符 2"/>
          <p:cNvSpPr txBox="1">
            <a:spLocks/>
          </p:cNvSpPr>
          <p:nvPr/>
        </p:nvSpPr>
        <p:spPr>
          <a:xfrm>
            <a:off x="1225827" y="2984369"/>
            <a:ext cx="13484086" cy="8713033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457200" indent="-457200" algn="l" defTabSz="1828800" eaLnBrk="1" hangingPunct="1">
              <a:lnSpc>
                <a:spcPct val="90000"/>
              </a:lnSpc>
              <a:spcBef>
                <a:spcPct val="40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400050" lvl="1" indent="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defRPr sz="4800" kern="1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2286000" indent="-45720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</a:defRPr>
            </a:lvl3pPr>
            <a:lvl4pPr marL="3200400" indent="-45720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</a:defRPr>
            </a:lvl4pPr>
            <a:lvl5pPr marL="4114800" indent="-45720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</a:defRPr>
            </a:lvl5pPr>
            <a:lvl6pPr marL="5029200" indent="-45720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</a:defRPr>
            </a:lvl6pPr>
            <a:lvl7pPr marL="5943600" indent="-45720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</a:defRPr>
            </a:lvl7pPr>
            <a:lvl8pPr marL="6857365" indent="-45720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</a:defRPr>
            </a:lvl8pPr>
            <a:lvl9pPr marL="7771765" indent="-45720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例如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 = “abcxyz123”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 = “123”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第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轮匹配：比较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S[0]~S[2]=”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abc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和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P[0]~P[2]=”123”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。发现第一个字符就不同，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P[0] ≠ S[0]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，称为“失配”，后面的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P[1]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P[2]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不用再比较了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第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轮匹配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…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第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轮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匹配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60800" y="2494507"/>
            <a:ext cx="7323503" cy="1064640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86901094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图片 17"/>
          <p:cNvGrpSpPr/>
          <p:nvPr/>
        </p:nvGrpSpPr>
        <p:grpSpPr>
          <a:xfrm>
            <a:off x="-183621" y="1"/>
            <a:ext cx="7573586" cy="13716002"/>
            <a:chOff x="-82763" y="0"/>
            <a:chExt cx="7573585" cy="13716000"/>
          </a:xfrm>
        </p:grpSpPr>
        <p:sp>
          <p:nvSpPr>
            <p:cNvPr id="3" name="矩形"/>
            <p:cNvSpPr/>
            <p:nvPr/>
          </p:nvSpPr>
          <p:spPr>
            <a:xfrm>
              <a:off x="0" y="0"/>
              <a:ext cx="7490822" cy="13715999"/>
            </a:xfrm>
            <a:prstGeom prst="rect">
              <a:avLst/>
            </a:prstGeom>
            <a:solidFill>
              <a:srgbClr val="277AE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863609">
                <a:defRPr sz="17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defRPr>
              </a:pPr>
              <a:endParaRPr sz="170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pic>
          <p:nvPicPr>
            <p:cNvPr id="4" name="image5.png" descr="image5.png"/>
            <p:cNvPicPr>
              <a:picLocks noChangeAspect="1"/>
            </p:cNvPicPr>
            <p:nvPr/>
          </p:nvPicPr>
          <p:blipFill>
            <a:blip r:embed="rId2"/>
            <a:srcRect l="5123" t="28622" r="3501" b="28622"/>
            <a:stretch>
              <a:fillRect/>
            </a:stretch>
          </p:blipFill>
          <p:spPr>
            <a:xfrm>
              <a:off x="-82763" y="0"/>
              <a:ext cx="7490822" cy="13716000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</p:grpSp>
      <p:sp>
        <p:nvSpPr>
          <p:cNvPr id="40" name="文本框 39"/>
          <p:cNvSpPr txBox="1"/>
          <p:nvPr/>
        </p:nvSpPr>
        <p:spPr>
          <a:xfrm>
            <a:off x="673442" y="5402586"/>
            <a:ext cx="5576885" cy="3108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9600" b="1" kern="1200" dirty="0">
                <a:solidFill>
                  <a:srgbClr val="FFFFFF"/>
                </a:solidFill>
                <a:cs typeface="+mn-ea"/>
                <a:sym typeface="+mn-lt"/>
              </a:rPr>
              <a:t>目录</a:t>
            </a:r>
          </a:p>
        </p:txBody>
      </p:sp>
      <p:grpSp>
        <p:nvGrpSpPr>
          <p:cNvPr id="63" name="成组"/>
          <p:cNvGrpSpPr/>
          <p:nvPr/>
        </p:nvGrpSpPr>
        <p:grpSpPr>
          <a:xfrm>
            <a:off x="9437463" y="4767586"/>
            <a:ext cx="11747134" cy="1270000"/>
            <a:chOff x="0" y="0"/>
            <a:chExt cx="11747134" cy="1270000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grpSp>
          <p:nvGrpSpPr>
            <p:cNvPr id="99" name="椭圆 23"/>
            <p:cNvGrpSpPr/>
            <p:nvPr/>
          </p:nvGrpSpPr>
          <p:grpSpPr>
            <a:xfrm>
              <a:off x="0" y="0"/>
              <a:ext cx="1270000" cy="1270000"/>
              <a:chOff x="0" y="0"/>
              <a:chExt cx="1270000" cy="1270000"/>
            </a:xfrm>
          </p:grpSpPr>
          <p:sp>
            <p:nvSpPr>
              <p:cNvPr id="103" name="圆形"/>
              <p:cNvSpPr/>
              <p:nvPr/>
            </p:nvSpPr>
            <p:spPr>
              <a:xfrm>
                <a:off x="0" y="0"/>
                <a:ext cx="1270000" cy="1270000"/>
              </a:xfrm>
              <a:prstGeom prst="rect">
                <a:avLst/>
              </a:prstGeom>
              <a:gradFill flip="none" rotWithShape="1">
                <a:gsLst>
                  <a:gs pos="0">
                    <a:srgbClr val="2E7EEE"/>
                  </a:gs>
                  <a:gs pos="70000">
                    <a:srgbClr val="2578ED"/>
                  </a:gs>
                </a:gsLst>
                <a:lin ang="2700000" scaled="0"/>
              </a:gradFill>
              <a:ln w="12700" cap="flat">
                <a:noFill/>
                <a:miter lim="400000"/>
              </a:ln>
              <a:effectLst>
                <a:outerShdw blurRad="749300" dist="38100" dir="2700000" rotWithShape="0">
                  <a:srgbClr val="000000">
                    <a:alpha val="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>
                <a:defPPr marL="0" marR="0" indent="0" algn="l" defTabSz="826343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1627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1pPr>
                <a:lvl2pPr marL="0" marR="0" indent="413172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2pPr>
                <a:lvl3pPr marL="0" marR="0" indent="826343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3pPr>
                <a:lvl4pPr marL="0" marR="0" indent="1239515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4pPr>
                <a:lvl5pPr marL="0" marR="0" indent="1652687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5pPr>
                <a:lvl6pPr marL="0" marR="0" indent="2065858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6pPr>
                <a:lvl7pPr marL="0" marR="0" indent="2479030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7pPr>
                <a:lvl8pPr marL="0" marR="0" indent="2892201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8pPr>
                <a:lvl9pPr marL="0" marR="0" indent="3305373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9pPr>
              </a:lstStyle>
              <a:p>
                <a:pPr algn="l" defTabSz="863609">
                  <a:defRPr sz="2800" b="1">
                    <a:solidFill>
                      <a:srgbClr val="FFFFFF"/>
                    </a:solidFill>
                    <a:latin typeface="Source Han Serif CN"/>
                    <a:ea typeface="Source Han Serif CN"/>
                    <a:cs typeface="Source Han Serif CN"/>
                    <a:sym typeface="Source Han Serif CN"/>
                  </a:defRPr>
                </a:pPr>
                <a:endParaRPr sz="5400">
                  <a:solidFill>
                    <a:srgbClr val="FFFFFF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04" name="1"/>
              <p:cNvSpPr txBox="1"/>
              <p:nvPr/>
            </p:nvSpPr>
            <p:spPr>
              <a:xfrm>
                <a:off x="220506" y="191261"/>
                <a:ext cx="898026" cy="90714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>
                <a:defPPr marL="0" marR="0" indent="0" algn="l" defTabSz="826343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1627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1pPr>
                <a:lvl2pPr marL="0" marR="0" indent="413172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2pPr>
                <a:lvl3pPr marL="0" marR="0" indent="826343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3pPr>
                <a:lvl4pPr marL="0" marR="0" indent="1239515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4pPr>
                <a:lvl5pPr marL="0" marR="0" indent="1652687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5pPr>
                <a:lvl6pPr marL="0" marR="0" indent="2065858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6pPr>
                <a:lvl7pPr marL="0" marR="0" indent="2479030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7pPr>
                <a:lvl8pPr marL="0" marR="0" indent="2892201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8pPr>
                <a:lvl9pPr marL="0" marR="0" indent="3305373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9pPr>
              </a:lstStyle>
              <a:p>
                <a:pPr algn="l"/>
                <a:endParaRPr sz="5400" dirty="0">
                  <a:cs typeface="+mn-ea"/>
                  <a:sym typeface="+mn-lt"/>
                </a:endParaRPr>
              </a:p>
            </p:txBody>
          </p:sp>
        </p:grpSp>
        <p:grpSp>
          <p:nvGrpSpPr>
            <p:cNvPr id="100" name="矩形: 圆角 28"/>
            <p:cNvGrpSpPr/>
            <p:nvPr/>
          </p:nvGrpSpPr>
          <p:grpSpPr>
            <a:xfrm>
              <a:off x="1824925" y="0"/>
              <a:ext cx="9922209" cy="1270000"/>
              <a:chOff x="0" y="0"/>
              <a:chExt cx="9922208" cy="1270000"/>
            </a:xfrm>
          </p:grpSpPr>
          <p:sp>
            <p:nvSpPr>
              <p:cNvPr id="101" name="圆角矩形"/>
              <p:cNvSpPr/>
              <p:nvPr/>
            </p:nvSpPr>
            <p:spPr>
              <a:xfrm>
                <a:off x="0" y="0"/>
                <a:ext cx="8881392" cy="1270000"/>
              </a:xfrm>
              <a:prstGeom prst="rect">
                <a:avLst/>
              </a:prstGeom>
              <a:solidFill>
                <a:srgbClr val="2A77E7"/>
              </a:solidFill>
              <a:ln w="12700" cap="flat">
                <a:noFill/>
                <a:miter lim="400000"/>
              </a:ln>
              <a:effectLst>
                <a:outerShdw blurRad="749300" dist="38100" dir="2700000" rotWithShape="0">
                  <a:srgbClr val="000000">
                    <a:alpha val="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>
                <a:defPPr marL="0" marR="0" indent="0" algn="l" defTabSz="826343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1627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1pPr>
                <a:lvl2pPr marL="0" marR="0" indent="413172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2pPr>
                <a:lvl3pPr marL="0" marR="0" indent="826343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3pPr>
                <a:lvl4pPr marL="0" marR="0" indent="1239515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4pPr>
                <a:lvl5pPr marL="0" marR="0" indent="1652687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5pPr>
                <a:lvl6pPr marL="0" marR="0" indent="2065858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6pPr>
                <a:lvl7pPr marL="0" marR="0" indent="2479030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7pPr>
                <a:lvl8pPr marL="0" marR="0" indent="2892201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8pPr>
                <a:lvl9pPr marL="0" marR="0" indent="3305373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9pPr>
              </a:lstStyle>
              <a:p>
                <a:pPr algn="l" defTabSz="863609">
                  <a:defRPr sz="17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defRPr>
                </a:pPr>
                <a:endParaRPr sz="5400">
                  <a:solidFill>
                    <a:srgbClr val="FFFFFF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02" name="第一部分"/>
              <p:cNvSpPr txBox="1"/>
              <p:nvPr/>
            </p:nvSpPr>
            <p:spPr>
              <a:xfrm>
                <a:off x="1412787" y="249464"/>
                <a:ext cx="8509421" cy="83910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>
                <a:defPPr marL="0" marR="0" indent="0" algn="l" defTabSz="826343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1627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1pPr>
                <a:lvl2pPr marL="0" marR="0" indent="413172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2pPr>
                <a:lvl3pPr marL="0" marR="0" indent="826343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3pPr>
                <a:lvl4pPr marL="0" marR="0" indent="1239515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4pPr>
                <a:lvl5pPr marL="0" marR="0" indent="1652687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5pPr>
                <a:lvl6pPr marL="0" marR="0" indent="2065858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6pPr>
                <a:lvl7pPr marL="0" marR="0" indent="2479030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7pPr>
                <a:lvl8pPr marL="0" marR="0" indent="2892201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8pPr>
                <a:lvl9pPr marL="0" marR="0" indent="3305373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9pPr>
              </a:lstStyle>
              <a:p>
                <a:pPr algn="l"/>
                <a:r>
                  <a:rPr lang="zh-CN" altLang="en-US" sz="5400" dirty="0" smtClean="0">
                    <a:solidFill>
                      <a:srgbClr val="FFFFFF"/>
                    </a:solidFill>
                    <a:latin typeface="+mn-lt"/>
                    <a:ea typeface="+mn-ea"/>
                    <a:cs typeface="+mn-ea"/>
                    <a:sym typeface="+mn-lt"/>
                  </a:rPr>
                  <a:t>简单字符串例题</a:t>
                </a:r>
                <a:endParaRPr lang="en-US" altLang="zh-CN" sz="5400" dirty="0">
                  <a:solidFill>
                    <a:srgbClr val="FFFFFF"/>
                  </a:solidFill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64" name="成组"/>
          <p:cNvGrpSpPr/>
          <p:nvPr/>
        </p:nvGrpSpPr>
        <p:grpSpPr>
          <a:xfrm>
            <a:off x="9424679" y="6345090"/>
            <a:ext cx="11792024" cy="1270000"/>
            <a:chOff x="0" y="0"/>
            <a:chExt cx="11792024" cy="1270000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grpSp>
          <p:nvGrpSpPr>
            <p:cNvPr id="93" name="椭圆 23"/>
            <p:cNvGrpSpPr/>
            <p:nvPr/>
          </p:nvGrpSpPr>
          <p:grpSpPr>
            <a:xfrm>
              <a:off x="0" y="0"/>
              <a:ext cx="1270000" cy="1270000"/>
              <a:chOff x="0" y="0"/>
              <a:chExt cx="1270000" cy="1270000"/>
            </a:xfrm>
          </p:grpSpPr>
          <p:sp>
            <p:nvSpPr>
              <p:cNvPr id="97" name="圆形"/>
              <p:cNvSpPr/>
              <p:nvPr/>
            </p:nvSpPr>
            <p:spPr>
              <a:xfrm>
                <a:off x="0" y="0"/>
                <a:ext cx="1270000" cy="1270000"/>
              </a:xfrm>
              <a:prstGeom prst="rect">
                <a:avLst/>
              </a:prstGeom>
              <a:gradFill flip="none" rotWithShape="1">
                <a:gsLst>
                  <a:gs pos="0">
                    <a:srgbClr val="2E7EEE"/>
                  </a:gs>
                  <a:gs pos="70000">
                    <a:srgbClr val="2578ED"/>
                  </a:gs>
                </a:gsLst>
                <a:lin ang="2700000" scaled="0"/>
              </a:gradFill>
              <a:ln w="12700" cap="flat">
                <a:noFill/>
                <a:miter lim="400000"/>
              </a:ln>
              <a:effectLst>
                <a:outerShdw blurRad="749300" dist="38100" dir="2700000" rotWithShape="0">
                  <a:srgbClr val="000000">
                    <a:alpha val="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>
                <a:defPPr marL="0" marR="0" indent="0" algn="l" defTabSz="826343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1627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1pPr>
                <a:lvl2pPr marL="0" marR="0" indent="413172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2pPr>
                <a:lvl3pPr marL="0" marR="0" indent="826343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3pPr>
                <a:lvl4pPr marL="0" marR="0" indent="1239515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4pPr>
                <a:lvl5pPr marL="0" marR="0" indent="1652687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5pPr>
                <a:lvl6pPr marL="0" marR="0" indent="2065858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6pPr>
                <a:lvl7pPr marL="0" marR="0" indent="2479030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7pPr>
                <a:lvl8pPr marL="0" marR="0" indent="2892201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8pPr>
                <a:lvl9pPr marL="0" marR="0" indent="3305373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9pPr>
              </a:lstStyle>
              <a:p>
                <a:pPr algn="l" defTabSz="863609">
                  <a:defRPr sz="2800" b="1">
                    <a:solidFill>
                      <a:srgbClr val="FFFFFF"/>
                    </a:solidFill>
                    <a:latin typeface="Source Han Serif CN"/>
                    <a:ea typeface="Source Han Serif CN"/>
                    <a:cs typeface="Source Han Serif CN"/>
                    <a:sym typeface="Source Han Serif CN"/>
                  </a:defRPr>
                </a:pPr>
                <a:endParaRPr sz="5400">
                  <a:solidFill>
                    <a:srgbClr val="FFFFFF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98" name="2"/>
              <p:cNvSpPr txBox="1"/>
              <p:nvPr/>
            </p:nvSpPr>
            <p:spPr>
              <a:xfrm>
                <a:off x="233030" y="181428"/>
                <a:ext cx="898026" cy="90714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>
                <a:defPPr marL="0" marR="0" indent="0" algn="l" defTabSz="826343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1627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1pPr>
                <a:lvl2pPr marL="0" marR="0" indent="413172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2pPr>
                <a:lvl3pPr marL="0" marR="0" indent="826343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3pPr>
                <a:lvl4pPr marL="0" marR="0" indent="1239515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4pPr>
                <a:lvl5pPr marL="0" marR="0" indent="1652687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5pPr>
                <a:lvl6pPr marL="0" marR="0" indent="2065858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6pPr>
                <a:lvl7pPr marL="0" marR="0" indent="2479030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7pPr>
                <a:lvl8pPr marL="0" marR="0" indent="2892201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8pPr>
                <a:lvl9pPr marL="0" marR="0" indent="3305373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9pPr>
              </a:lstStyle>
              <a:p>
                <a:pPr algn="l"/>
                <a:endParaRPr sz="5400" dirty="0">
                  <a:cs typeface="+mn-ea"/>
                  <a:sym typeface="+mn-lt"/>
                </a:endParaRPr>
              </a:p>
            </p:txBody>
          </p:sp>
        </p:grpSp>
        <p:grpSp>
          <p:nvGrpSpPr>
            <p:cNvPr id="94" name="矩形: 圆角 28"/>
            <p:cNvGrpSpPr/>
            <p:nvPr/>
          </p:nvGrpSpPr>
          <p:grpSpPr>
            <a:xfrm>
              <a:off x="1824925" y="0"/>
              <a:ext cx="9967099" cy="1270000"/>
              <a:chOff x="0" y="0"/>
              <a:chExt cx="9967098" cy="1270000"/>
            </a:xfrm>
          </p:grpSpPr>
          <p:sp>
            <p:nvSpPr>
              <p:cNvPr id="95" name="圆角矩形"/>
              <p:cNvSpPr/>
              <p:nvPr/>
            </p:nvSpPr>
            <p:spPr>
              <a:xfrm>
                <a:off x="0" y="0"/>
                <a:ext cx="8881392" cy="1270000"/>
              </a:xfrm>
              <a:prstGeom prst="rect">
                <a:avLst/>
              </a:prstGeom>
              <a:solidFill>
                <a:srgbClr val="2A77E7"/>
              </a:solidFill>
              <a:ln w="12700" cap="flat">
                <a:noFill/>
                <a:miter lim="400000"/>
              </a:ln>
              <a:effectLst>
                <a:outerShdw blurRad="749300" dist="38100" dir="2700000" rotWithShape="0">
                  <a:srgbClr val="000000">
                    <a:alpha val="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>
                <a:defPPr marL="0" marR="0" indent="0" algn="l" defTabSz="826343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1627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1pPr>
                <a:lvl2pPr marL="0" marR="0" indent="413172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2pPr>
                <a:lvl3pPr marL="0" marR="0" indent="826343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3pPr>
                <a:lvl4pPr marL="0" marR="0" indent="1239515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4pPr>
                <a:lvl5pPr marL="0" marR="0" indent="1652687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5pPr>
                <a:lvl6pPr marL="0" marR="0" indent="2065858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6pPr>
                <a:lvl7pPr marL="0" marR="0" indent="2479030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7pPr>
                <a:lvl8pPr marL="0" marR="0" indent="2892201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8pPr>
                <a:lvl9pPr marL="0" marR="0" indent="3305373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9pPr>
              </a:lstStyle>
              <a:p>
                <a:pPr algn="l" defTabSz="863609">
                  <a:defRPr sz="17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defRPr>
                </a:pPr>
                <a:endParaRPr sz="5400">
                  <a:solidFill>
                    <a:srgbClr val="FFFFFF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96" name="第二部分"/>
              <p:cNvSpPr txBox="1"/>
              <p:nvPr/>
            </p:nvSpPr>
            <p:spPr>
              <a:xfrm>
                <a:off x="1457677" y="235143"/>
                <a:ext cx="8509421" cy="83910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>
                <a:defPPr marL="0" marR="0" indent="0" algn="l" defTabSz="826343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1627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1pPr>
                <a:lvl2pPr marL="0" marR="0" indent="413172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2pPr>
                <a:lvl3pPr marL="0" marR="0" indent="826343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3pPr>
                <a:lvl4pPr marL="0" marR="0" indent="1239515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4pPr>
                <a:lvl5pPr marL="0" marR="0" indent="1652687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5pPr>
                <a:lvl6pPr marL="0" marR="0" indent="2065858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6pPr>
                <a:lvl7pPr marL="0" marR="0" indent="2479030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7pPr>
                <a:lvl8pPr marL="0" marR="0" indent="2892201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8pPr>
                <a:lvl9pPr marL="0" marR="0" indent="3305373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9pPr>
              </a:lstStyle>
              <a:p>
                <a:pPr algn="l"/>
                <a:r>
                  <a:rPr lang="zh-CN" altLang="en-US" sz="5400" dirty="0" smtClean="0">
                    <a:solidFill>
                      <a:srgbClr val="FFFFFF"/>
                    </a:solidFill>
                    <a:latin typeface="+mn-lt"/>
                    <a:ea typeface="+mn-ea"/>
                    <a:cs typeface="+mn-ea"/>
                    <a:sym typeface="+mn-lt"/>
                  </a:rPr>
                  <a:t>朴素模式匹配算法</a:t>
                </a:r>
                <a:endParaRPr lang="zh-CN" altLang="en-US" sz="5400" dirty="0">
                  <a:solidFill>
                    <a:srgbClr val="FFFFFF"/>
                  </a:solidFill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65" name="成组"/>
          <p:cNvGrpSpPr/>
          <p:nvPr/>
        </p:nvGrpSpPr>
        <p:grpSpPr>
          <a:xfrm>
            <a:off x="9437463" y="7918228"/>
            <a:ext cx="11747134" cy="1270000"/>
            <a:chOff x="0" y="0"/>
            <a:chExt cx="11747134" cy="1270000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grpSp>
          <p:nvGrpSpPr>
            <p:cNvPr id="87" name="椭圆 23"/>
            <p:cNvGrpSpPr/>
            <p:nvPr/>
          </p:nvGrpSpPr>
          <p:grpSpPr>
            <a:xfrm>
              <a:off x="0" y="0"/>
              <a:ext cx="1270000" cy="1270000"/>
              <a:chOff x="0" y="0"/>
              <a:chExt cx="1270000" cy="1270000"/>
            </a:xfrm>
          </p:grpSpPr>
          <p:sp>
            <p:nvSpPr>
              <p:cNvPr id="91" name="圆形"/>
              <p:cNvSpPr/>
              <p:nvPr/>
            </p:nvSpPr>
            <p:spPr>
              <a:xfrm>
                <a:off x="0" y="0"/>
                <a:ext cx="1270000" cy="1270000"/>
              </a:xfrm>
              <a:prstGeom prst="rect">
                <a:avLst/>
              </a:prstGeom>
              <a:gradFill flip="none" rotWithShape="1">
                <a:gsLst>
                  <a:gs pos="0">
                    <a:srgbClr val="2E7EEE"/>
                  </a:gs>
                  <a:gs pos="70000">
                    <a:srgbClr val="2578ED"/>
                  </a:gs>
                </a:gsLst>
                <a:lin ang="2700000" scaled="0"/>
              </a:gradFill>
              <a:ln w="12700" cap="flat">
                <a:noFill/>
                <a:miter lim="400000"/>
              </a:ln>
              <a:effectLst>
                <a:outerShdw blurRad="749300" dist="38100" dir="2700000" rotWithShape="0">
                  <a:srgbClr val="000000">
                    <a:alpha val="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>
                <a:defPPr marL="0" marR="0" indent="0" algn="l" defTabSz="826343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1627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1pPr>
                <a:lvl2pPr marL="0" marR="0" indent="413172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2pPr>
                <a:lvl3pPr marL="0" marR="0" indent="826343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3pPr>
                <a:lvl4pPr marL="0" marR="0" indent="1239515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4pPr>
                <a:lvl5pPr marL="0" marR="0" indent="1652687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5pPr>
                <a:lvl6pPr marL="0" marR="0" indent="2065858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6pPr>
                <a:lvl7pPr marL="0" marR="0" indent="2479030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7pPr>
                <a:lvl8pPr marL="0" marR="0" indent="2892201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8pPr>
                <a:lvl9pPr marL="0" marR="0" indent="3305373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9pPr>
              </a:lstStyle>
              <a:p>
                <a:pPr algn="l" defTabSz="863609">
                  <a:defRPr sz="2800" b="1">
                    <a:solidFill>
                      <a:srgbClr val="FFFFFF"/>
                    </a:solidFill>
                    <a:latin typeface="Source Han Serif CN"/>
                    <a:ea typeface="Source Han Serif CN"/>
                    <a:cs typeface="Source Han Serif CN"/>
                    <a:sym typeface="Source Han Serif CN"/>
                  </a:defRPr>
                </a:pPr>
                <a:endParaRPr sz="5400">
                  <a:solidFill>
                    <a:srgbClr val="FFFFFF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92" name="1"/>
              <p:cNvSpPr txBox="1"/>
              <p:nvPr/>
            </p:nvSpPr>
            <p:spPr>
              <a:xfrm>
                <a:off x="220506" y="191261"/>
                <a:ext cx="898026" cy="90714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>
                <a:defPPr marL="0" marR="0" indent="0" algn="l" defTabSz="826343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1627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1pPr>
                <a:lvl2pPr marL="0" marR="0" indent="413172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2pPr>
                <a:lvl3pPr marL="0" marR="0" indent="826343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3pPr>
                <a:lvl4pPr marL="0" marR="0" indent="1239515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4pPr>
                <a:lvl5pPr marL="0" marR="0" indent="1652687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5pPr>
                <a:lvl6pPr marL="0" marR="0" indent="2065858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6pPr>
                <a:lvl7pPr marL="0" marR="0" indent="2479030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7pPr>
                <a:lvl8pPr marL="0" marR="0" indent="2892201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8pPr>
                <a:lvl9pPr marL="0" marR="0" indent="3305373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9pPr>
              </a:lstStyle>
              <a:p>
                <a:pPr algn="l"/>
                <a:endParaRPr sz="5400" dirty="0">
                  <a:cs typeface="+mn-ea"/>
                  <a:sym typeface="+mn-lt"/>
                </a:endParaRPr>
              </a:p>
            </p:txBody>
          </p:sp>
        </p:grpSp>
        <p:grpSp>
          <p:nvGrpSpPr>
            <p:cNvPr id="88" name="矩形: 圆角 28"/>
            <p:cNvGrpSpPr/>
            <p:nvPr/>
          </p:nvGrpSpPr>
          <p:grpSpPr>
            <a:xfrm>
              <a:off x="1824925" y="0"/>
              <a:ext cx="9922209" cy="1270000"/>
              <a:chOff x="0" y="0"/>
              <a:chExt cx="9922208" cy="1270000"/>
            </a:xfrm>
          </p:grpSpPr>
          <p:sp>
            <p:nvSpPr>
              <p:cNvPr id="89" name="圆角矩形"/>
              <p:cNvSpPr/>
              <p:nvPr/>
            </p:nvSpPr>
            <p:spPr>
              <a:xfrm>
                <a:off x="0" y="0"/>
                <a:ext cx="8881392" cy="1270000"/>
              </a:xfrm>
              <a:prstGeom prst="rect">
                <a:avLst/>
              </a:prstGeom>
              <a:solidFill>
                <a:srgbClr val="2A77E7"/>
              </a:solidFill>
              <a:ln w="12700" cap="flat">
                <a:noFill/>
                <a:miter lim="400000"/>
              </a:ln>
              <a:effectLst>
                <a:outerShdw blurRad="749300" dist="38100" dir="2700000" rotWithShape="0">
                  <a:srgbClr val="000000">
                    <a:alpha val="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>
                <a:defPPr marL="0" marR="0" indent="0" algn="l" defTabSz="826343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1627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1pPr>
                <a:lvl2pPr marL="0" marR="0" indent="413172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2pPr>
                <a:lvl3pPr marL="0" marR="0" indent="826343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3pPr>
                <a:lvl4pPr marL="0" marR="0" indent="1239515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4pPr>
                <a:lvl5pPr marL="0" marR="0" indent="1652687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5pPr>
                <a:lvl6pPr marL="0" marR="0" indent="2065858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6pPr>
                <a:lvl7pPr marL="0" marR="0" indent="2479030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7pPr>
                <a:lvl8pPr marL="0" marR="0" indent="2892201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8pPr>
                <a:lvl9pPr marL="0" marR="0" indent="3305373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9pPr>
              </a:lstStyle>
              <a:p>
                <a:pPr algn="l" defTabSz="863609">
                  <a:defRPr sz="17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defRPr>
                </a:pPr>
                <a:endParaRPr sz="5400">
                  <a:solidFill>
                    <a:srgbClr val="FFFFFF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90" name="第一部分"/>
              <p:cNvSpPr txBox="1"/>
              <p:nvPr/>
            </p:nvSpPr>
            <p:spPr>
              <a:xfrm>
                <a:off x="1412787" y="249464"/>
                <a:ext cx="8509421" cy="83910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>
                <a:defPPr marL="0" marR="0" indent="0" algn="l" defTabSz="826343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1627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1pPr>
                <a:lvl2pPr marL="0" marR="0" indent="413172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2pPr>
                <a:lvl3pPr marL="0" marR="0" indent="826343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3pPr>
                <a:lvl4pPr marL="0" marR="0" indent="1239515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4pPr>
                <a:lvl5pPr marL="0" marR="0" indent="1652687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5pPr>
                <a:lvl6pPr marL="0" marR="0" indent="2065858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6pPr>
                <a:lvl7pPr marL="0" marR="0" indent="2479030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7pPr>
                <a:lvl8pPr marL="0" marR="0" indent="2892201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8pPr>
                <a:lvl9pPr marL="0" marR="0" indent="3305373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9pPr>
              </a:lstStyle>
              <a:p>
                <a:pPr algn="l"/>
                <a:r>
                  <a:rPr lang="en-US" altLang="zh-CN" sz="5400" dirty="0" smtClean="0">
                    <a:solidFill>
                      <a:srgbClr val="FFFFFF"/>
                    </a:solidFill>
                    <a:latin typeface="+mn-lt"/>
                    <a:ea typeface="+mn-ea"/>
                    <a:cs typeface="+mn-ea"/>
                    <a:sym typeface="+mn-lt"/>
                  </a:rPr>
                  <a:t>KMP</a:t>
                </a:r>
                <a:r>
                  <a:rPr lang="zh-CN" altLang="en-US" sz="5400" dirty="0" smtClean="0">
                    <a:solidFill>
                      <a:srgbClr val="FFFFFF"/>
                    </a:solidFill>
                    <a:latin typeface="+mn-lt"/>
                    <a:ea typeface="+mn-ea"/>
                    <a:cs typeface="+mn-ea"/>
                    <a:sym typeface="+mn-lt"/>
                  </a:rPr>
                  <a:t>算法</a:t>
                </a:r>
                <a:endParaRPr lang="zh-CN" altLang="en-US" sz="5400" dirty="0">
                  <a:solidFill>
                    <a:srgbClr val="FFFFFF"/>
                  </a:solidFill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68" name="成组"/>
          <p:cNvGrpSpPr/>
          <p:nvPr/>
        </p:nvGrpSpPr>
        <p:grpSpPr>
          <a:xfrm>
            <a:off x="9437463" y="3226261"/>
            <a:ext cx="11747134" cy="1270000"/>
            <a:chOff x="0" y="0"/>
            <a:chExt cx="11747134" cy="1270000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grpSp>
          <p:nvGrpSpPr>
            <p:cNvPr id="69" name="椭圆 23"/>
            <p:cNvGrpSpPr/>
            <p:nvPr/>
          </p:nvGrpSpPr>
          <p:grpSpPr>
            <a:xfrm>
              <a:off x="0" y="0"/>
              <a:ext cx="1270000" cy="1270000"/>
              <a:chOff x="0" y="0"/>
              <a:chExt cx="1270000" cy="1270000"/>
            </a:xfrm>
          </p:grpSpPr>
          <p:sp>
            <p:nvSpPr>
              <p:cNvPr id="73" name="圆形"/>
              <p:cNvSpPr/>
              <p:nvPr/>
            </p:nvSpPr>
            <p:spPr>
              <a:xfrm>
                <a:off x="0" y="0"/>
                <a:ext cx="1270000" cy="1270000"/>
              </a:xfrm>
              <a:prstGeom prst="rect">
                <a:avLst/>
              </a:prstGeom>
              <a:gradFill flip="none" rotWithShape="1">
                <a:gsLst>
                  <a:gs pos="0">
                    <a:srgbClr val="2E7EEE"/>
                  </a:gs>
                  <a:gs pos="70000">
                    <a:srgbClr val="2578ED"/>
                  </a:gs>
                </a:gsLst>
                <a:lin ang="2700000" scaled="0"/>
              </a:gradFill>
              <a:ln w="12700" cap="flat">
                <a:noFill/>
                <a:miter lim="400000"/>
              </a:ln>
              <a:effectLst>
                <a:outerShdw blurRad="749300" dist="38100" dir="2700000" rotWithShape="0">
                  <a:srgbClr val="000000">
                    <a:alpha val="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>
                <a:defPPr marL="0" marR="0" indent="0" algn="l" defTabSz="826343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1627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1pPr>
                <a:lvl2pPr marL="0" marR="0" indent="413172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2pPr>
                <a:lvl3pPr marL="0" marR="0" indent="826343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3pPr>
                <a:lvl4pPr marL="0" marR="0" indent="1239515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4pPr>
                <a:lvl5pPr marL="0" marR="0" indent="1652687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5pPr>
                <a:lvl6pPr marL="0" marR="0" indent="2065858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6pPr>
                <a:lvl7pPr marL="0" marR="0" indent="2479030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7pPr>
                <a:lvl8pPr marL="0" marR="0" indent="2892201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8pPr>
                <a:lvl9pPr marL="0" marR="0" indent="3305373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9pPr>
              </a:lstStyle>
              <a:p>
                <a:pPr algn="l" defTabSz="863609">
                  <a:defRPr sz="2800" b="1">
                    <a:solidFill>
                      <a:srgbClr val="FFFFFF"/>
                    </a:solidFill>
                    <a:latin typeface="Source Han Serif CN"/>
                    <a:ea typeface="Source Han Serif CN"/>
                    <a:cs typeface="Source Han Serif CN"/>
                    <a:sym typeface="Source Han Serif CN"/>
                  </a:defRPr>
                </a:pPr>
                <a:endParaRPr sz="5400">
                  <a:solidFill>
                    <a:srgbClr val="FFFFFF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74" name="1"/>
              <p:cNvSpPr txBox="1"/>
              <p:nvPr/>
            </p:nvSpPr>
            <p:spPr>
              <a:xfrm>
                <a:off x="220506" y="191261"/>
                <a:ext cx="898026" cy="90714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>
                <a:defPPr marL="0" marR="0" indent="0" algn="l" defTabSz="826343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1627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1pPr>
                <a:lvl2pPr marL="0" marR="0" indent="413172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2pPr>
                <a:lvl3pPr marL="0" marR="0" indent="826343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3pPr>
                <a:lvl4pPr marL="0" marR="0" indent="1239515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4pPr>
                <a:lvl5pPr marL="0" marR="0" indent="1652687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5pPr>
                <a:lvl6pPr marL="0" marR="0" indent="2065858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6pPr>
                <a:lvl7pPr marL="0" marR="0" indent="2479030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7pPr>
                <a:lvl8pPr marL="0" marR="0" indent="2892201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8pPr>
                <a:lvl9pPr marL="0" marR="0" indent="3305373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9pPr>
              </a:lstStyle>
              <a:p>
                <a:pPr algn="l"/>
                <a:endParaRPr sz="5400" dirty="0">
                  <a:cs typeface="+mn-ea"/>
                  <a:sym typeface="+mn-lt"/>
                </a:endParaRPr>
              </a:p>
            </p:txBody>
          </p:sp>
        </p:grpSp>
        <p:grpSp>
          <p:nvGrpSpPr>
            <p:cNvPr id="70" name="矩形: 圆角 28"/>
            <p:cNvGrpSpPr/>
            <p:nvPr/>
          </p:nvGrpSpPr>
          <p:grpSpPr>
            <a:xfrm>
              <a:off x="1824925" y="0"/>
              <a:ext cx="9922209" cy="1270000"/>
              <a:chOff x="0" y="0"/>
              <a:chExt cx="9922208" cy="1270000"/>
            </a:xfrm>
          </p:grpSpPr>
          <p:sp>
            <p:nvSpPr>
              <p:cNvPr id="71" name="圆角矩形"/>
              <p:cNvSpPr/>
              <p:nvPr/>
            </p:nvSpPr>
            <p:spPr>
              <a:xfrm>
                <a:off x="0" y="0"/>
                <a:ext cx="8881392" cy="1270000"/>
              </a:xfrm>
              <a:prstGeom prst="rect">
                <a:avLst/>
              </a:prstGeom>
              <a:solidFill>
                <a:srgbClr val="2A77E7"/>
              </a:solidFill>
              <a:ln w="12700" cap="flat">
                <a:noFill/>
                <a:miter lim="400000"/>
              </a:ln>
              <a:effectLst>
                <a:outerShdw blurRad="749300" dist="38100" dir="2700000" rotWithShape="0">
                  <a:srgbClr val="000000">
                    <a:alpha val="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>
                <a:defPPr marL="0" marR="0" indent="0" algn="l" defTabSz="826343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1627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1pPr>
                <a:lvl2pPr marL="0" marR="0" indent="413172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2pPr>
                <a:lvl3pPr marL="0" marR="0" indent="826343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3pPr>
                <a:lvl4pPr marL="0" marR="0" indent="1239515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4pPr>
                <a:lvl5pPr marL="0" marR="0" indent="1652687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5pPr>
                <a:lvl6pPr marL="0" marR="0" indent="2065858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6pPr>
                <a:lvl7pPr marL="0" marR="0" indent="2479030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7pPr>
                <a:lvl8pPr marL="0" marR="0" indent="2892201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8pPr>
                <a:lvl9pPr marL="0" marR="0" indent="3305373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9pPr>
              </a:lstStyle>
              <a:p>
                <a:pPr algn="l" defTabSz="863609">
                  <a:defRPr sz="17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defRPr>
                </a:pPr>
                <a:endParaRPr sz="5400">
                  <a:solidFill>
                    <a:srgbClr val="FFFFFF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72" name="第一部分"/>
              <p:cNvSpPr txBox="1"/>
              <p:nvPr/>
            </p:nvSpPr>
            <p:spPr>
              <a:xfrm>
                <a:off x="1412787" y="249464"/>
                <a:ext cx="8509421" cy="83910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>
                <a:defPPr marL="0" marR="0" indent="0" algn="l" defTabSz="826343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1627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1pPr>
                <a:lvl2pPr marL="0" marR="0" indent="413172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2pPr>
                <a:lvl3pPr marL="0" marR="0" indent="826343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3pPr>
                <a:lvl4pPr marL="0" marR="0" indent="1239515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4pPr>
                <a:lvl5pPr marL="0" marR="0" indent="1652687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5pPr>
                <a:lvl6pPr marL="0" marR="0" indent="2065858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6pPr>
                <a:lvl7pPr marL="0" marR="0" indent="2479030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7pPr>
                <a:lvl8pPr marL="0" marR="0" indent="2892201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8pPr>
                <a:lvl9pPr marL="0" marR="0" indent="3305373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9pPr>
              </a:lstStyle>
              <a:p>
                <a:pPr algn="l"/>
                <a:r>
                  <a:rPr lang="zh-CN" altLang="en-US" sz="5400" dirty="0" smtClean="0">
                    <a:solidFill>
                      <a:srgbClr val="FFFFFF"/>
                    </a:solidFill>
                    <a:latin typeface="+mn-lt"/>
                    <a:ea typeface="+mn-ea"/>
                    <a:cs typeface="+mn-ea"/>
                    <a:sym typeface="+mn-lt"/>
                  </a:rPr>
                  <a:t>字符串函数</a:t>
                </a:r>
                <a:endParaRPr lang="zh-CN" altLang="en-US" sz="5400" dirty="0">
                  <a:solidFill>
                    <a:srgbClr val="FFFFFF"/>
                  </a:solidFill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10299315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35" y="-30121"/>
            <a:ext cx="24382730" cy="2524629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027" y="1215"/>
              <a:ext cx="24127" cy="150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zh-CN" altLang="en-US" sz="5600" b="1" spc="600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暴力法在特殊情况下很好</a:t>
              </a:r>
            </a:p>
          </p:txBody>
        </p:sp>
      </p:grpSp>
      <p:sp>
        <p:nvSpPr>
          <p:cNvPr id="10" name="内容占位符 2"/>
          <p:cNvSpPr txBox="1">
            <a:spLocks/>
          </p:cNvSpPr>
          <p:nvPr/>
        </p:nvSpPr>
        <p:spPr>
          <a:xfrm>
            <a:off x="1849877" y="2973908"/>
            <a:ext cx="20684246" cy="8713033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457200" indent="-457200" algn="l" defTabSz="1828800" eaLnBrk="1" hangingPunct="1">
              <a:lnSpc>
                <a:spcPct val="90000"/>
              </a:lnSpc>
              <a:spcBef>
                <a:spcPct val="40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400050" lvl="1" indent="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defRPr sz="4800" kern="1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2286000" indent="-45720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</a:defRPr>
            </a:lvl3pPr>
            <a:lvl4pPr marL="3200400" indent="-45720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</a:defRPr>
            </a:lvl4pPr>
            <a:lvl5pPr marL="4114800" indent="-45720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</a:defRPr>
            </a:lvl5pPr>
            <a:lvl6pPr marL="5029200" indent="-45720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</a:defRPr>
            </a:lvl6pPr>
            <a:lvl7pPr marL="5943600" indent="-45720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</a:defRPr>
            </a:lvl7pPr>
            <a:lvl8pPr marL="6857365" indent="-45720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</a:defRPr>
            </a:lvl8pPr>
            <a:lvl9pPr marL="7771765" indent="-45720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dirty="0"/>
              <a:t>特征：</a:t>
            </a:r>
            <a:r>
              <a:rPr lang="en-US" altLang="zh-CN" dirty="0"/>
              <a:t>P</a:t>
            </a:r>
            <a:r>
              <a:rPr lang="zh-CN" altLang="en-US" dirty="0"/>
              <a:t>和</a:t>
            </a:r>
            <a:r>
              <a:rPr lang="en-US" altLang="zh-CN" dirty="0"/>
              <a:t>S</a:t>
            </a:r>
            <a:r>
              <a:rPr lang="zh-CN" altLang="en-US" dirty="0"/>
              <a:t>的字符基本都不一样。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dirty="0"/>
              <a:t>每次匹配时，第</a:t>
            </a:r>
            <a:r>
              <a:rPr lang="en-US" altLang="zh-CN" dirty="0"/>
              <a:t>1</a:t>
            </a:r>
            <a:r>
              <a:rPr lang="zh-CN" altLang="en-US" dirty="0"/>
              <a:t>个字符就对不上，不用继续匹配</a:t>
            </a:r>
            <a:r>
              <a:rPr lang="en-US" altLang="zh-CN" dirty="0"/>
              <a:t>P</a:t>
            </a:r>
            <a:r>
              <a:rPr lang="zh-CN" altLang="en-US" dirty="0"/>
              <a:t>后面的字符。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dirty="0"/>
              <a:t>复杂度</a:t>
            </a:r>
            <a:r>
              <a:rPr lang="en-US" altLang="zh-CN" dirty="0"/>
              <a:t>O(</a:t>
            </a:r>
            <a:r>
              <a:rPr lang="en-US" altLang="zh-CN" dirty="0" err="1"/>
              <a:t>n+m</a:t>
            </a:r>
            <a:r>
              <a:rPr lang="en-US" altLang="zh-CN" dirty="0"/>
              <a:t>)</a:t>
            </a:r>
          </a:p>
        </p:txBody>
      </p:sp>
      <p:pic>
        <p:nvPicPr>
          <p:cNvPr id="2050" name="Picture 2" descr="C:\Users\ECUST\AppData\Local\Temp\ksohtml12676\wps2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8499" y="7646927"/>
            <a:ext cx="10911179" cy="2255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59638196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89380" y="3780975"/>
            <a:ext cx="11233248" cy="9051926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altLang="zh-CN" sz="48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</a:t>
            </a:r>
            <a:r>
              <a:rPr lang="zh-CN" altLang="en-US" sz="4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的前</a:t>
            </a:r>
            <a:r>
              <a:rPr lang="en-US" altLang="zh-CN" sz="4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m-1</a:t>
            </a:r>
            <a:r>
              <a:rPr lang="zh-CN" altLang="en-US" sz="4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个都容易找到匹配</a:t>
            </a:r>
            <a:endParaRPr lang="en-US" altLang="zh-CN" sz="48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zh-CN" altLang="en-US" sz="4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只有最后一个不匹配</a:t>
            </a:r>
            <a:endParaRPr lang="en-US" altLang="zh-CN" sz="48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zh-CN" altLang="en-US" sz="4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复杂度退化成</a:t>
            </a:r>
            <a:r>
              <a:rPr lang="en-US" altLang="zh-CN" sz="4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O(nm)</a:t>
            </a:r>
            <a:r>
              <a:rPr lang="zh-CN" altLang="en-US" sz="4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endParaRPr lang="zh-CN" altLang="en-US" sz="48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9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11" name="组合 10"/>
          <p:cNvGrpSpPr/>
          <p:nvPr/>
        </p:nvGrpSpPr>
        <p:grpSpPr>
          <a:xfrm>
            <a:off x="635" y="-30121"/>
            <a:ext cx="24382730" cy="2524629"/>
            <a:chOff x="0" y="-48"/>
            <a:chExt cx="38400" cy="3976"/>
          </a:xfrm>
        </p:grpSpPr>
        <p:sp>
          <p:nvSpPr>
            <p:cNvPr id="12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pic>
          <p:nvPicPr>
            <p:cNvPr id="13" name="图像" descr="图像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4" name="文本框 13"/>
            <p:cNvSpPr txBox="1"/>
            <p:nvPr/>
          </p:nvSpPr>
          <p:spPr>
            <a:xfrm>
              <a:off x="1027" y="1215"/>
              <a:ext cx="24127" cy="150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zh-CN" altLang="en-US" sz="5600" b="1" spc="600" dirty="0" smtClean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如果情况比较坏</a:t>
              </a:r>
              <a:endParaRPr lang="zh-CN" altLang="en-US" sz="5600" b="1" spc="6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77348" y="3296471"/>
            <a:ext cx="7705165" cy="8498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959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780"/>
    </mc:Choice>
    <mc:Fallback xmlns="">
      <p:transition spd="slow" advTm="46780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27719" y="2989762"/>
            <a:ext cx="13612181" cy="9051926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zh-CN" altLang="en-US" sz="4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朴素</a:t>
            </a:r>
            <a:r>
              <a:rPr lang="zh-CN" altLang="en-US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模式匹配</a:t>
            </a:r>
            <a:r>
              <a:rPr lang="zh-CN" altLang="en-US" sz="4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算法：</a:t>
            </a:r>
            <a:r>
              <a:rPr lang="zh-CN" altLang="en-US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每次失配之后，指向</a:t>
            </a:r>
            <a:r>
              <a:rPr lang="en-US" altLang="zh-CN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</a:t>
            </a:r>
            <a:r>
              <a:rPr lang="zh-CN" altLang="en-US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</a:t>
            </a:r>
            <a:r>
              <a:rPr lang="en-US" altLang="zh-CN" sz="40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zh-CN" altLang="en-US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指针都要回溯，而</a:t>
            </a:r>
            <a:r>
              <a:rPr lang="en-US" altLang="zh-CN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</a:t>
            </a:r>
            <a:r>
              <a:rPr lang="zh-CN" altLang="en-US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</a:t>
            </a:r>
            <a:r>
              <a:rPr lang="en-US" altLang="zh-CN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j</a:t>
            </a:r>
            <a:r>
              <a:rPr lang="zh-CN" altLang="en-US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指针都要回到</a:t>
            </a:r>
            <a:r>
              <a:rPr lang="en-US" altLang="zh-CN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zh-CN" altLang="en-US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，重新开始下一轮的匹配。这是朴素算法低效的原因</a:t>
            </a:r>
            <a:r>
              <a:rPr lang="zh-CN" altLang="en-US" sz="4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en-US" altLang="zh-CN" sz="4000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zh-CN" altLang="en-US" sz="4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每次</a:t>
            </a:r>
            <a:r>
              <a:rPr lang="zh-CN" altLang="en-US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新的匹配都需要重新对比</a:t>
            </a:r>
            <a:r>
              <a:rPr lang="en-US" altLang="zh-CN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</a:t>
            </a:r>
            <a:r>
              <a:rPr lang="zh-CN" altLang="en-US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和</a:t>
            </a:r>
            <a:r>
              <a:rPr lang="en-US" altLang="zh-CN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</a:t>
            </a:r>
            <a:r>
              <a:rPr lang="zh-CN" altLang="en-US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的全部</a:t>
            </a:r>
            <a:r>
              <a:rPr lang="en-US" altLang="zh-CN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</a:t>
            </a:r>
            <a:r>
              <a:rPr lang="zh-CN" altLang="en-US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个字符，</a:t>
            </a:r>
            <a:r>
              <a:rPr lang="zh-CN" altLang="en-US" sz="4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这做</a:t>
            </a:r>
            <a:r>
              <a:rPr lang="zh-CN" altLang="en-US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了重复操作</a:t>
            </a:r>
            <a:r>
              <a:rPr lang="zh-CN" altLang="en-US" sz="4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en-US" altLang="zh-CN" sz="4000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zh-CN" altLang="en-US" sz="4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例如</a:t>
            </a:r>
            <a:r>
              <a:rPr lang="zh-CN" altLang="en-US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第一轮匹配</a:t>
            </a:r>
            <a:r>
              <a:rPr lang="en-US" altLang="zh-CN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</a:t>
            </a:r>
            <a:r>
              <a:rPr lang="zh-CN" altLang="en-US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的前</a:t>
            </a:r>
            <a:r>
              <a:rPr lang="en-US" altLang="zh-CN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en-US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个字符“</a:t>
            </a:r>
            <a:r>
              <a:rPr lang="en-US" altLang="zh-CN" sz="40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aaa</a:t>
            </a:r>
            <a:r>
              <a:rPr lang="en-US" altLang="zh-CN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”</a:t>
            </a:r>
            <a:r>
              <a:rPr lang="zh-CN" altLang="en-US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和</a:t>
            </a:r>
            <a:r>
              <a:rPr lang="en-US" altLang="zh-CN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</a:t>
            </a:r>
            <a:r>
              <a:rPr lang="zh-CN" altLang="en-US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的“</a:t>
            </a:r>
            <a:r>
              <a:rPr lang="en-US" altLang="zh-CN" sz="40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aab</a:t>
            </a:r>
            <a:r>
              <a:rPr lang="en-US" altLang="zh-CN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”</a:t>
            </a:r>
            <a:r>
              <a:rPr lang="zh-CN" altLang="en-US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，第二轮从</a:t>
            </a:r>
            <a:r>
              <a:rPr lang="en-US" altLang="zh-CN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</a:t>
            </a:r>
            <a:r>
              <a:rPr lang="zh-CN" altLang="en-US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的第</a:t>
            </a:r>
            <a:r>
              <a:rPr lang="en-US" altLang="zh-CN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个字符‘</a:t>
            </a:r>
            <a:r>
              <a:rPr lang="en-US" altLang="zh-CN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a’</a:t>
            </a:r>
            <a:r>
              <a:rPr lang="zh-CN" altLang="en-US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开始，与和</a:t>
            </a:r>
            <a:r>
              <a:rPr lang="en-US" altLang="zh-CN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</a:t>
            </a:r>
            <a:r>
              <a:rPr lang="zh-CN" altLang="en-US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的第一个字符‘</a:t>
            </a:r>
            <a:r>
              <a:rPr lang="en-US" altLang="zh-CN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a’</a:t>
            </a:r>
            <a:r>
              <a:rPr lang="zh-CN" altLang="en-US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比较，这其实不必要，因为在第一轮比较时已经检查过这两个字符，知道它们相同</a:t>
            </a:r>
            <a:r>
              <a:rPr lang="zh-CN" altLang="en-US" sz="4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en-US" altLang="zh-CN" sz="4000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zh-CN" altLang="en-US" sz="4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如果记住</a:t>
            </a:r>
            <a:r>
              <a:rPr lang="zh-CN" altLang="en-US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每次的比较，用于指导下一次比较，使得</a:t>
            </a:r>
            <a:r>
              <a:rPr lang="en-US" altLang="zh-CN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</a:t>
            </a:r>
            <a:r>
              <a:rPr lang="zh-CN" altLang="en-US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</a:t>
            </a:r>
            <a:r>
              <a:rPr lang="en-US" altLang="zh-CN" sz="40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zh-CN" altLang="en-US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指针不用回溯，</a:t>
            </a:r>
            <a:r>
              <a:rPr lang="zh-CN" altLang="en-US" sz="4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就能提高</a:t>
            </a:r>
            <a:r>
              <a:rPr lang="zh-CN" altLang="en-US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效率。</a:t>
            </a:r>
          </a:p>
        </p:txBody>
      </p:sp>
      <p:pic>
        <p:nvPicPr>
          <p:cNvPr id="9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11" name="组合 10"/>
          <p:cNvGrpSpPr/>
          <p:nvPr/>
        </p:nvGrpSpPr>
        <p:grpSpPr>
          <a:xfrm>
            <a:off x="635" y="-30121"/>
            <a:ext cx="24382730" cy="2524629"/>
            <a:chOff x="0" y="-48"/>
            <a:chExt cx="38400" cy="3976"/>
          </a:xfrm>
        </p:grpSpPr>
        <p:sp>
          <p:nvSpPr>
            <p:cNvPr id="12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pic>
          <p:nvPicPr>
            <p:cNvPr id="13" name="图像" descr="图像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4" name="文本框 13"/>
            <p:cNvSpPr txBox="1"/>
            <p:nvPr/>
          </p:nvSpPr>
          <p:spPr>
            <a:xfrm>
              <a:off x="1027" y="1215"/>
              <a:ext cx="24127" cy="150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zh-CN" altLang="en-US" sz="5600" b="1" spc="600" dirty="0" smtClean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朴素算法为什么低效</a:t>
              </a:r>
              <a:endParaRPr lang="zh-CN" altLang="en-US" sz="5600" b="1" spc="6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77348" y="3296471"/>
            <a:ext cx="7705165" cy="8498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081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780"/>
    </mc:Choice>
    <mc:Fallback xmlns="">
      <p:transition spd="slow" advTm="467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27719" y="2989762"/>
            <a:ext cx="12235367" cy="9051926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altLang="zh-CN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KMP</a:t>
            </a:r>
            <a:r>
              <a:rPr lang="zh-CN" altLang="en-US" sz="4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算法：在</a:t>
            </a:r>
            <a:r>
              <a:rPr lang="zh-CN" altLang="en-US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任何情况下都能达到</a:t>
            </a:r>
            <a:r>
              <a:rPr lang="en-US" altLang="zh-CN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O(n + m)</a:t>
            </a:r>
            <a:r>
              <a:rPr lang="zh-CN" altLang="en-US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复杂</a:t>
            </a:r>
            <a:r>
              <a:rPr lang="zh-CN" altLang="en-US" sz="4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度。</a:t>
            </a:r>
            <a:endParaRPr lang="en-US" altLang="zh-CN" sz="4000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endParaRPr lang="zh-CN" altLang="en-US" sz="4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zh-CN" altLang="en-US" sz="4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朴素</a:t>
            </a:r>
            <a:r>
              <a:rPr lang="zh-CN" altLang="en-US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模式匹配算法</a:t>
            </a:r>
            <a:r>
              <a:rPr lang="zh-CN" altLang="en-US" sz="4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的缺点：</a:t>
            </a:r>
            <a:r>
              <a:rPr lang="zh-CN" altLang="en-US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每次失配之后，指向</a:t>
            </a:r>
            <a:r>
              <a:rPr lang="en-US" altLang="zh-CN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</a:t>
            </a:r>
            <a:r>
              <a:rPr lang="zh-CN" altLang="en-US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</a:t>
            </a:r>
            <a:r>
              <a:rPr lang="en-US" altLang="zh-CN" sz="40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zh-CN" altLang="en-US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指针都要回溯，而</a:t>
            </a:r>
            <a:r>
              <a:rPr lang="en-US" altLang="zh-CN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</a:t>
            </a:r>
            <a:r>
              <a:rPr lang="zh-CN" altLang="en-US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</a:t>
            </a:r>
            <a:r>
              <a:rPr lang="en-US" altLang="zh-CN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j</a:t>
            </a:r>
            <a:r>
              <a:rPr lang="zh-CN" altLang="en-US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指针都要回到</a:t>
            </a:r>
            <a:r>
              <a:rPr lang="en-US" altLang="zh-CN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zh-CN" altLang="en-US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，重新开始下一轮的匹配</a:t>
            </a:r>
            <a:r>
              <a:rPr lang="zh-CN" altLang="en-US" sz="4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en-US" altLang="zh-CN" sz="4000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endParaRPr lang="en-US" altLang="zh-CN" sz="4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altLang="zh-CN" sz="4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KMP</a:t>
            </a:r>
            <a:r>
              <a:rPr lang="zh-CN" altLang="en-US" sz="4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算法：</a:t>
            </a:r>
            <a:r>
              <a:rPr lang="en-US" altLang="zh-CN" sz="4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</a:t>
            </a:r>
            <a:r>
              <a:rPr lang="zh-CN" altLang="en-US" sz="4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</a:t>
            </a:r>
            <a:r>
              <a:rPr lang="en-US" altLang="zh-CN" sz="4000" dirty="0" err="1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zh-CN" altLang="en-US" sz="4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指针不用回溯，</a:t>
            </a:r>
            <a:r>
              <a:rPr lang="zh-CN" altLang="en-US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极大优化了匹配计算。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77348" y="3296471"/>
            <a:ext cx="7705165" cy="8498343"/>
          </a:xfrm>
          <a:prstGeom prst="rect">
            <a:avLst/>
          </a:prstGeom>
        </p:spPr>
      </p:pic>
      <p:pic>
        <p:nvPicPr>
          <p:cNvPr id="9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11" name="组合 10"/>
          <p:cNvGrpSpPr/>
          <p:nvPr/>
        </p:nvGrpSpPr>
        <p:grpSpPr>
          <a:xfrm>
            <a:off x="635" y="-30121"/>
            <a:ext cx="24382730" cy="2524629"/>
            <a:chOff x="0" y="-48"/>
            <a:chExt cx="38400" cy="3976"/>
          </a:xfrm>
        </p:grpSpPr>
        <p:sp>
          <p:nvSpPr>
            <p:cNvPr id="12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pic>
          <p:nvPicPr>
            <p:cNvPr id="13" name="图像" descr="图像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4" name="文本框 13"/>
            <p:cNvSpPr txBox="1"/>
            <p:nvPr/>
          </p:nvSpPr>
          <p:spPr>
            <a:xfrm>
              <a:off x="1027" y="1215"/>
              <a:ext cx="24127" cy="150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altLang="zh-CN" sz="5600" b="1" spc="600" dirty="0" smtClean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9.4 KMP</a:t>
              </a:r>
              <a:r>
                <a:rPr lang="zh-CN" altLang="en-US" sz="5600" b="1" spc="600" dirty="0" smtClean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算法</a:t>
              </a:r>
              <a:endParaRPr lang="zh-CN" altLang="en-US" sz="5600" b="1" spc="6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50271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780"/>
    </mc:Choice>
    <mc:Fallback xmlns="">
      <p:transition spd="slow" advTm="467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80119" y="3759852"/>
            <a:ext cx="13564556" cy="9051926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zh-CN" altLang="en-US" sz="4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如何让</a:t>
            </a:r>
            <a:r>
              <a:rPr lang="en-US" altLang="zh-CN" sz="4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</a:t>
            </a:r>
            <a:r>
              <a:rPr lang="zh-CN" altLang="en-US" sz="4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的指针</a:t>
            </a:r>
            <a:r>
              <a:rPr lang="en-US" altLang="zh-CN" sz="48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zh-CN" altLang="en-US" sz="4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不回溯，</a:t>
            </a:r>
            <a:r>
              <a:rPr lang="en-US" altLang="zh-CN" sz="4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</a:t>
            </a:r>
            <a:r>
              <a:rPr lang="zh-CN" altLang="en-US" sz="4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的指针</a:t>
            </a:r>
            <a:r>
              <a:rPr lang="en-US" altLang="zh-CN" sz="4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j</a:t>
            </a:r>
            <a:r>
              <a:rPr lang="zh-CN" altLang="en-US" sz="4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不回到</a:t>
            </a:r>
            <a:r>
              <a:rPr lang="en-US" altLang="zh-CN" sz="4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zh-CN" altLang="en-US" sz="48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？</a:t>
            </a:r>
            <a:endParaRPr lang="en-US" altLang="zh-CN" sz="4800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endParaRPr lang="en-US" altLang="zh-CN" sz="48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9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11" name="组合 10"/>
          <p:cNvGrpSpPr/>
          <p:nvPr/>
        </p:nvGrpSpPr>
        <p:grpSpPr>
          <a:xfrm>
            <a:off x="635" y="-30121"/>
            <a:ext cx="24382730" cy="2524629"/>
            <a:chOff x="0" y="-48"/>
            <a:chExt cx="38400" cy="3976"/>
          </a:xfrm>
        </p:grpSpPr>
        <p:sp>
          <p:nvSpPr>
            <p:cNvPr id="12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pic>
          <p:nvPicPr>
            <p:cNvPr id="13" name="图像" descr="图像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4" name="文本框 13"/>
            <p:cNvSpPr txBox="1"/>
            <p:nvPr/>
          </p:nvSpPr>
          <p:spPr>
            <a:xfrm>
              <a:off x="1027" y="1215"/>
              <a:ext cx="24127" cy="150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zh-CN" altLang="en-US" sz="5600" b="1" spc="600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模式串</a:t>
              </a:r>
              <a:r>
                <a:rPr lang="en-US" altLang="zh-CN" sz="5600" b="1" spc="600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P</a:t>
              </a:r>
              <a:r>
                <a:rPr lang="zh-CN" altLang="en-US" sz="5600" b="1" spc="600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的特征与匹配的关系</a:t>
              </a:r>
            </a:p>
          </p:txBody>
        </p:sp>
      </p:grpSp>
      <p:pic>
        <p:nvPicPr>
          <p:cNvPr id="1026" name="Picture 2" descr="C:\Users\ECUST\AppData\Local\Temp\ksohtml10696\wps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1025" y="5273674"/>
            <a:ext cx="6705600" cy="3012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6309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780"/>
    </mc:Choice>
    <mc:Fallback xmlns="">
      <p:transition spd="slow" advTm="46780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27718" y="2989762"/>
            <a:ext cx="14031281" cy="9051926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endParaRPr lang="en-US" altLang="zh-CN" sz="44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altLang="zh-CN" sz="44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 </a:t>
            </a:r>
            <a:r>
              <a:rPr lang="en-US" altLang="zh-CN" sz="4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= “</a:t>
            </a:r>
            <a:r>
              <a:rPr lang="en-US" altLang="zh-CN" sz="44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abcabcd</a:t>
            </a:r>
            <a:r>
              <a:rPr lang="en-US" altLang="zh-CN" sz="4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”</a:t>
            </a:r>
            <a:r>
              <a:rPr lang="zh-CN" altLang="en-US" sz="4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4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 = “</a:t>
            </a:r>
            <a:r>
              <a:rPr lang="en-US" altLang="zh-CN" sz="44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abcd</a:t>
            </a:r>
            <a:r>
              <a:rPr lang="en-US" altLang="zh-CN" sz="4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”</a:t>
            </a:r>
            <a:r>
              <a:rPr lang="zh-CN" altLang="en-US" sz="4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zh-CN" altLang="en-US" sz="44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第一次失配点：</a:t>
            </a:r>
            <a:r>
              <a:rPr lang="en-US" altLang="zh-CN" sz="4400" dirty="0" err="1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44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4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= 3</a:t>
            </a:r>
            <a:r>
              <a:rPr lang="zh-CN" altLang="en-US" sz="4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4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j = 3</a:t>
            </a:r>
            <a:r>
              <a:rPr lang="zh-CN" altLang="en-US" sz="44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en-US" altLang="zh-CN" sz="4400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zh-CN" altLang="en-US" sz="44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失配</a:t>
            </a:r>
            <a:r>
              <a:rPr lang="zh-CN" altLang="en-US" sz="4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点之前的</a:t>
            </a:r>
            <a:r>
              <a:rPr lang="en-US" altLang="zh-CN" sz="4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</a:t>
            </a:r>
            <a:r>
              <a:rPr lang="zh-CN" altLang="en-US" sz="4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的每个字符都</a:t>
            </a:r>
            <a:r>
              <a:rPr lang="zh-CN" altLang="en-US" sz="44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不同：</a:t>
            </a:r>
            <a:r>
              <a:rPr lang="en-US" altLang="zh-CN" sz="44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P[0</a:t>
            </a:r>
            <a:r>
              <a:rPr lang="en-US" altLang="zh-CN" sz="4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] ≠ P[1] ≠ P[2]</a:t>
            </a:r>
            <a:r>
              <a:rPr lang="zh-CN" altLang="en-US" sz="44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；</a:t>
            </a:r>
            <a:endParaRPr lang="en-US" altLang="zh-CN" sz="4400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zh-CN" altLang="en-US" sz="44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失配</a:t>
            </a:r>
            <a:r>
              <a:rPr lang="zh-CN" altLang="en-US" sz="4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点之前的</a:t>
            </a:r>
            <a:r>
              <a:rPr lang="en-US" altLang="zh-CN" sz="4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</a:t>
            </a:r>
            <a:r>
              <a:rPr lang="zh-CN" altLang="en-US" sz="4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与</a:t>
            </a:r>
            <a:r>
              <a:rPr lang="en-US" altLang="zh-CN" sz="4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</a:t>
            </a:r>
            <a:r>
              <a:rPr lang="zh-CN" altLang="en-US" sz="44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相同</a:t>
            </a:r>
            <a:r>
              <a:rPr lang="zh-CN" altLang="en-US" sz="4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en-US" altLang="zh-CN" sz="44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P[0</a:t>
            </a:r>
            <a:r>
              <a:rPr lang="en-US" altLang="zh-CN" sz="4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] = S[0]</a:t>
            </a:r>
            <a:r>
              <a:rPr lang="zh-CN" altLang="en-US" sz="4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4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P[1] = S[1]</a:t>
            </a:r>
            <a:r>
              <a:rPr lang="zh-CN" altLang="en-US" sz="4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4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P[2] = S[2]</a:t>
            </a:r>
            <a:r>
              <a:rPr lang="zh-CN" altLang="en-US" sz="4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</a:p>
        </p:txBody>
      </p:sp>
      <p:pic>
        <p:nvPicPr>
          <p:cNvPr id="9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11" name="组合 10"/>
          <p:cNvGrpSpPr/>
          <p:nvPr/>
        </p:nvGrpSpPr>
        <p:grpSpPr>
          <a:xfrm>
            <a:off x="635" y="-30121"/>
            <a:ext cx="24382730" cy="2524629"/>
            <a:chOff x="0" y="-48"/>
            <a:chExt cx="38400" cy="3976"/>
          </a:xfrm>
        </p:grpSpPr>
        <p:sp>
          <p:nvSpPr>
            <p:cNvPr id="12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pic>
          <p:nvPicPr>
            <p:cNvPr id="13" name="图像" descr="图像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4" name="文本框 13"/>
            <p:cNvSpPr txBox="1"/>
            <p:nvPr/>
          </p:nvSpPr>
          <p:spPr>
            <a:xfrm>
              <a:off x="1027" y="1215"/>
              <a:ext cx="24127" cy="150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zh-CN" altLang="en-US" sz="5600" b="1" spc="600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（</a:t>
              </a:r>
              <a:r>
                <a:rPr lang="en-US" altLang="zh-CN" sz="5600" b="1" spc="600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1</a:t>
              </a:r>
              <a:r>
                <a:rPr lang="zh-CN" altLang="en-US" sz="5600" b="1" spc="600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）</a:t>
              </a:r>
              <a:r>
                <a:rPr lang="en-US" altLang="zh-CN" sz="5600" b="1" spc="600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P</a:t>
              </a:r>
              <a:r>
                <a:rPr lang="zh-CN" altLang="en-US" sz="5600" b="1" spc="600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在失配点之前的每个字符都不同</a:t>
              </a:r>
            </a:p>
          </p:txBody>
        </p:sp>
      </p:grpSp>
      <p:pic>
        <p:nvPicPr>
          <p:cNvPr id="1026" name="Picture 2" descr="C:\Users\ECUST\AppData\Local\Temp\ksohtml10696\wps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1025" y="5273674"/>
            <a:ext cx="6705600" cy="3012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8883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780"/>
    </mc:Choice>
    <mc:Fallback xmlns="">
      <p:transition spd="slow" advTm="467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27719" y="2989762"/>
            <a:ext cx="13564556" cy="9051926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zh-CN" altLang="en-US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下一步如果按朴素方法，</a:t>
            </a:r>
            <a:r>
              <a:rPr lang="en-US" altLang="zh-CN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j</a:t>
            </a:r>
            <a:r>
              <a:rPr lang="zh-CN" altLang="en-US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要回到位置</a:t>
            </a:r>
            <a:r>
              <a:rPr lang="en-US" altLang="zh-CN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zh-CN" altLang="en-US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40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zh-CN" altLang="en-US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要回溯到</a:t>
            </a:r>
            <a:r>
              <a:rPr lang="en-US" altLang="zh-CN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，去比较</a:t>
            </a:r>
            <a:r>
              <a:rPr lang="en-US" altLang="zh-CN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P[0]</a:t>
            </a:r>
            <a:r>
              <a:rPr lang="zh-CN" altLang="en-US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和</a:t>
            </a:r>
            <a:r>
              <a:rPr lang="en-US" altLang="zh-CN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S[1]</a:t>
            </a:r>
            <a:r>
              <a:rPr lang="zh-CN" altLang="en-US" sz="4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en-US" altLang="zh-CN" sz="4000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endParaRPr lang="en-US" altLang="zh-CN" sz="4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altLang="zh-CN" sz="4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KMP</a:t>
            </a:r>
            <a:r>
              <a:rPr lang="zh-CN" altLang="en-US" sz="4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的优化：不用</a:t>
            </a:r>
            <a:r>
              <a:rPr lang="en-US" altLang="zh-CN" sz="40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zh-CN" altLang="en-US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回溯</a:t>
            </a:r>
            <a:r>
              <a:rPr lang="zh-CN" altLang="en-US" sz="4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en-US" altLang="zh-CN" sz="4000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zh-CN" altLang="en-US" sz="4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从</a:t>
            </a:r>
            <a:r>
              <a:rPr lang="en-US" altLang="zh-CN" sz="4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P[0</a:t>
            </a:r>
            <a:r>
              <a:rPr lang="en-US" altLang="zh-CN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] ≠ P[1]</a:t>
            </a:r>
            <a:r>
              <a:rPr lang="zh-CN" altLang="en-US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P[1] = S[1]</a:t>
            </a:r>
            <a:r>
              <a:rPr lang="zh-CN" altLang="en-US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推出</a:t>
            </a:r>
            <a:r>
              <a:rPr lang="en-US" altLang="zh-CN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P[0] ≠ S[1]</a:t>
            </a:r>
            <a:r>
              <a:rPr lang="zh-CN" altLang="en-US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，所以</a:t>
            </a:r>
            <a:r>
              <a:rPr lang="en-US" altLang="zh-CN" sz="40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zh-CN" altLang="en-US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不用回溯到位置</a:t>
            </a:r>
            <a:r>
              <a:rPr lang="en-US" altLang="zh-CN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4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en-US" altLang="zh-CN" sz="4000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zh-CN" altLang="en-US" sz="4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同理</a:t>
            </a:r>
            <a:r>
              <a:rPr lang="zh-CN" altLang="en-US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P[0] ≠ S[2]</a:t>
            </a:r>
            <a:r>
              <a:rPr lang="zh-CN" altLang="en-US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40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zh-CN" altLang="en-US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也不用回溯到位置</a:t>
            </a:r>
            <a:r>
              <a:rPr lang="en-US" altLang="zh-CN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4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en-US" altLang="zh-CN" sz="4000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zh-CN" altLang="en-US" sz="4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所以</a:t>
            </a:r>
            <a:r>
              <a:rPr lang="zh-CN" altLang="en-US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完全不用回溯，继续从</a:t>
            </a:r>
            <a:r>
              <a:rPr lang="en-US" altLang="zh-CN" sz="40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= 3</a:t>
            </a:r>
            <a:r>
              <a:rPr lang="zh-CN" altLang="en-US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j = 0</a:t>
            </a:r>
            <a:r>
              <a:rPr lang="zh-CN" altLang="en-US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开始下一轮的匹配。</a:t>
            </a:r>
          </a:p>
        </p:txBody>
      </p:sp>
      <p:pic>
        <p:nvPicPr>
          <p:cNvPr id="9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11" name="组合 10"/>
          <p:cNvGrpSpPr/>
          <p:nvPr/>
        </p:nvGrpSpPr>
        <p:grpSpPr>
          <a:xfrm>
            <a:off x="635" y="-30121"/>
            <a:ext cx="24382730" cy="2617969"/>
            <a:chOff x="0" y="-48"/>
            <a:chExt cx="38400" cy="4123"/>
          </a:xfrm>
        </p:grpSpPr>
        <p:sp>
          <p:nvSpPr>
            <p:cNvPr id="12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pic>
          <p:nvPicPr>
            <p:cNvPr id="13" name="图像" descr="图像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4" name="文本框 13"/>
            <p:cNvSpPr txBox="1"/>
            <p:nvPr/>
          </p:nvSpPr>
          <p:spPr>
            <a:xfrm>
              <a:off x="1027" y="1215"/>
              <a:ext cx="24127" cy="28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zh-CN" altLang="en-US" sz="5600" b="1" spc="600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（</a:t>
              </a:r>
              <a:r>
                <a:rPr lang="en-US" altLang="zh-CN" sz="5600" b="1" spc="600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1</a:t>
              </a:r>
              <a:r>
                <a:rPr lang="zh-CN" altLang="en-US" sz="5600" b="1" spc="600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）</a:t>
              </a:r>
              <a:r>
                <a:rPr lang="en-US" altLang="zh-CN" sz="5600" b="1" spc="600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P</a:t>
              </a:r>
              <a:r>
                <a:rPr lang="zh-CN" altLang="en-US" sz="5600" b="1" spc="600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在失配点之前的每个字符都不同</a:t>
              </a:r>
            </a:p>
            <a:p>
              <a:pPr algn="l"/>
              <a:endParaRPr lang="zh-CN" altLang="en-US" sz="5600" b="1" spc="6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pic>
        <p:nvPicPr>
          <p:cNvPr id="1026" name="Picture 2" descr="C:\Users\ECUST\AppData\Local\Temp\ksohtml10696\wps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1025" y="5273674"/>
            <a:ext cx="6705600" cy="3012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517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780"/>
    </mc:Choice>
    <mc:Fallback xmlns="">
      <p:transition spd="slow" advTm="467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27718" y="3389810"/>
            <a:ext cx="20889281" cy="8651877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zh-CN" altLang="en-US" sz="4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当</a:t>
            </a:r>
            <a:r>
              <a:rPr lang="en-US" altLang="zh-CN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</a:t>
            </a:r>
            <a:r>
              <a:rPr lang="zh-CN" altLang="en-US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滑动</a:t>
            </a:r>
            <a:r>
              <a:rPr lang="zh-CN" altLang="en-US" sz="4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到左图</a:t>
            </a:r>
            <a:r>
              <a:rPr lang="zh-CN" altLang="en-US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位置时，</a:t>
            </a:r>
            <a:r>
              <a:rPr lang="en-US" altLang="zh-CN" sz="40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zh-CN" altLang="en-US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和</a:t>
            </a:r>
            <a:r>
              <a:rPr lang="en-US" altLang="zh-CN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j</a:t>
            </a:r>
            <a:r>
              <a:rPr lang="zh-CN" altLang="en-US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所处的位置是失配点，</a:t>
            </a:r>
            <a:r>
              <a:rPr lang="en-US" altLang="zh-CN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</a:t>
            </a:r>
            <a:r>
              <a:rPr lang="zh-CN" altLang="en-US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与</a:t>
            </a:r>
            <a:r>
              <a:rPr lang="en-US" altLang="zh-CN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</a:t>
            </a:r>
            <a:r>
              <a:rPr lang="zh-CN" altLang="en-US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的阴影部分相同，且阴影内部的字符都不同</a:t>
            </a:r>
            <a:r>
              <a:rPr lang="zh-CN" altLang="en-US" sz="4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en-US" altLang="zh-CN" sz="4000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zh-CN" altLang="en-US" sz="4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下一步</a:t>
            </a:r>
            <a:r>
              <a:rPr lang="zh-CN" altLang="en-US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直接把</a:t>
            </a:r>
            <a:r>
              <a:rPr lang="en-US" altLang="zh-CN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</a:t>
            </a:r>
            <a:r>
              <a:rPr lang="zh-CN" altLang="en-US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滑到</a:t>
            </a:r>
            <a:r>
              <a:rPr lang="en-US" altLang="zh-CN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</a:t>
            </a:r>
            <a:r>
              <a:rPr lang="zh-CN" altLang="en-US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</a:t>
            </a:r>
            <a:r>
              <a:rPr lang="en-US" altLang="zh-CN" sz="40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zh-CN" altLang="en-US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位置，此时</a:t>
            </a:r>
            <a:r>
              <a:rPr lang="en-US" altLang="zh-CN" sz="40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zh-CN" altLang="en-US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不变、</a:t>
            </a:r>
            <a:r>
              <a:rPr lang="en-US" altLang="zh-CN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j</a:t>
            </a:r>
            <a:r>
              <a:rPr lang="zh-CN" altLang="en-US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回到</a:t>
            </a:r>
            <a:r>
              <a:rPr lang="en-US" altLang="zh-CN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zh-CN" altLang="en-US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，然后开始下一轮的匹配。</a:t>
            </a:r>
          </a:p>
        </p:txBody>
      </p:sp>
      <p:pic>
        <p:nvPicPr>
          <p:cNvPr id="9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11" name="组合 10"/>
          <p:cNvGrpSpPr/>
          <p:nvPr/>
        </p:nvGrpSpPr>
        <p:grpSpPr>
          <a:xfrm>
            <a:off x="635" y="-30121"/>
            <a:ext cx="24382730" cy="2617969"/>
            <a:chOff x="0" y="-48"/>
            <a:chExt cx="38400" cy="4123"/>
          </a:xfrm>
        </p:grpSpPr>
        <p:sp>
          <p:nvSpPr>
            <p:cNvPr id="12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pic>
          <p:nvPicPr>
            <p:cNvPr id="13" name="图像" descr="图像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4" name="文本框 13"/>
            <p:cNvSpPr txBox="1"/>
            <p:nvPr/>
          </p:nvSpPr>
          <p:spPr>
            <a:xfrm>
              <a:off x="1027" y="1215"/>
              <a:ext cx="24127" cy="28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zh-CN" altLang="en-US" sz="5600" b="1" spc="600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（</a:t>
              </a:r>
              <a:r>
                <a:rPr lang="en-US" altLang="zh-CN" sz="5600" b="1" spc="600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1</a:t>
              </a:r>
              <a:r>
                <a:rPr lang="zh-CN" altLang="en-US" sz="5600" b="1" spc="600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）</a:t>
              </a:r>
              <a:r>
                <a:rPr lang="en-US" altLang="zh-CN" sz="5600" b="1" spc="600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P</a:t>
              </a:r>
              <a:r>
                <a:rPr lang="zh-CN" altLang="en-US" sz="5600" b="1" spc="600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在失配点之前的每个字符都不同</a:t>
              </a:r>
            </a:p>
            <a:p>
              <a:pPr algn="l"/>
              <a:endParaRPr lang="zh-CN" altLang="en-US" sz="5600" b="1" spc="6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pic>
        <p:nvPicPr>
          <p:cNvPr id="2050" name="Picture 2" descr="C:\Users\ECUST\AppData\Local\Temp\ksohtml10696\wps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0250" y="7359649"/>
            <a:ext cx="13056311" cy="2708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2489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780"/>
    </mc:Choice>
    <mc:Fallback xmlns="">
      <p:transition spd="slow" advTm="467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27718" y="2989762"/>
            <a:ext cx="20889281" cy="9051926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再细分两种情况：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zh-CN" altLang="en-US" sz="4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相同</a:t>
            </a:r>
            <a:r>
              <a:rPr lang="zh-CN" altLang="en-US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的部分是前缀（位于</a:t>
            </a:r>
            <a:r>
              <a:rPr lang="en-US" altLang="zh-CN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</a:t>
            </a:r>
            <a:r>
              <a:rPr lang="zh-CN" altLang="en-US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的最前面）和后缀（在</a:t>
            </a:r>
            <a:r>
              <a:rPr lang="en-US" altLang="zh-CN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</a:t>
            </a:r>
            <a:r>
              <a:rPr lang="zh-CN" altLang="en-US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中位于</a:t>
            </a:r>
            <a:r>
              <a:rPr lang="en-US" altLang="zh-CN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j</a:t>
            </a:r>
            <a:r>
              <a:rPr lang="zh-CN" altLang="en-US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前面的部分字符）</a:t>
            </a:r>
            <a:r>
              <a:rPr lang="zh-CN" altLang="en-US" sz="4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en-US" altLang="zh-CN" sz="4000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endParaRPr lang="en-US" altLang="zh-CN" sz="4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endParaRPr lang="en-US" altLang="zh-CN" sz="4000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endParaRPr lang="en-US" altLang="zh-CN" sz="4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endParaRPr lang="en-US" altLang="zh-CN" sz="4000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zh-CN" altLang="en-US" sz="4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相同</a:t>
            </a:r>
            <a:r>
              <a:rPr lang="zh-CN" altLang="en-US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部分不是前缀或后缀。</a:t>
            </a:r>
          </a:p>
        </p:txBody>
      </p:sp>
      <p:pic>
        <p:nvPicPr>
          <p:cNvPr id="9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11" name="组合 10"/>
          <p:cNvGrpSpPr/>
          <p:nvPr/>
        </p:nvGrpSpPr>
        <p:grpSpPr>
          <a:xfrm>
            <a:off x="635" y="-30121"/>
            <a:ext cx="24382730" cy="2524629"/>
            <a:chOff x="0" y="-48"/>
            <a:chExt cx="38400" cy="3976"/>
          </a:xfrm>
        </p:grpSpPr>
        <p:sp>
          <p:nvSpPr>
            <p:cNvPr id="12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pic>
          <p:nvPicPr>
            <p:cNvPr id="13" name="图像" descr="图像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4" name="文本框 13"/>
            <p:cNvSpPr txBox="1"/>
            <p:nvPr/>
          </p:nvSpPr>
          <p:spPr>
            <a:xfrm>
              <a:off x="1027" y="1215"/>
              <a:ext cx="24127" cy="15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zh-CN" altLang="en-US" sz="5600" b="1" spc="600" dirty="0" smtClean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（</a:t>
              </a:r>
              <a:r>
                <a:rPr lang="en-US" altLang="zh-CN" sz="5600" b="1" spc="600" dirty="0" smtClean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2</a:t>
              </a:r>
              <a:r>
                <a:rPr lang="zh-CN" altLang="en-US" sz="5600" b="1" spc="600" dirty="0" smtClean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）</a:t>
              </a:r>
              <a:r>
                <a:rPr lang="en-US" altLang="zh-CN" sz="5600" b="1" spc="600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P</a:t>
              </a:r>
              <a:r>
                <a:rPr lang="zh-CN" altLang="en-US" sz="5600" b="1" spc="600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在失配点之前的字符有部分相同</a:t>
              </a:r>
            </a:p>
          </p:txBody>
        </p:sp>
      </p:grpSp>
      <p:pic>
        <p:nvPicPr>
          <p:cNvPr id="6146" name="Picture 2" descr="C:\Users\ECUST\AppData\Local\Temp\ksohtml10696\wps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9599" y="5578975"/>
            <a:ext cx="9415585" cy="1936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C:\Users\ECUST\AppData\Local\Temp\ksohtml10696\wps5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9599" y="9432925"/>
            <a:ext cx="10106660" cy="1898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452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780"/>
    </mc:Choice>
    <mc:Fallback xmlns="">
      <p:transition spd="slow" advTm="46780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27718" y="2989762"/>
            <a:ext cx="20889281" cy="9051926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前缀和后缀的定义：字符串</a:t>
            </a:r>
            <a:r>
              <a:rPr lang="en-US" altLang="zh-CN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zh-CN" altLang="en-US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和</a:t>
            </a:r>
            <a:r>
              <a:rPr lang="en-US" altLang="zh-CN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</a:t>
            </a:r>
            <a:r>
              <a:rPr lang="zh-CN" altLang="en-US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，若存在</a:t>
            </a:r>
            <a:r>
              <a:rPr lang="en-US" altLang="zh-CN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 = BC</a:t>
            </a:r>
            <a:r>
              <a:rPr lang="zh-CN" altLang="en-US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，其中</a:t>
            </a:r>
            <a:r>
              <a:rPr lang="en-US" altLang="zh-CN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</a:t>
            </a:r>
            <a:r>
              <a:rPr lang="zh-CN" altLang="en-US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是任意的非空字符串，称</a:t>
            </a:r>
            <a:r>
              <a:rPr lang="en-US" altLang="zh-CN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</a:t>
            </a:r>
            <a:r>
              <a:rPr lang="zh-CN" altLang="en-US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为</a:t>
            </a:r>
            <a:r>
              <a:rPr lang="en-US" altLang="zh-CN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zh-CN" altLang="en-US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的前缀；同理可定义后缀，若存在</a:t>
            </a:r>
            <a:r>
              <a:rPr lang="en-US" altLang="zh-CN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 = CB</a:t>
            </a:r>
            <a:r>
              <a:rPr lang="zh-CN" altLang="en-US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 </a:t>
            </a:r>
            <a:r>
              <a:rPr lang="en-US" altLang="zh-CN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</a:t>
            </a:r>
            <a:r>
              <a:rPr lang="zh-CN" altLang="en-US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是任意非空字符串，称</a:t>
            </a:r>
            <a:r>
              <a:rPr lang="en-US" altLang="zh-CN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</a:t>
            </a:r>
            <a:r>
              <a:rPr lang="zh-CN" altLang="en-US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为</a:t>
            </a:r>
            <a:r>
              <a:rPr lang="en-US" altLang="zh-CN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zh-CN" altLang="en-US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的后缀</a:t>
            </a:r>
            <a:r>
              <a:rPr lang="zh-CN" altLang="en-US" sz="4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en-US" altLang="zh-CN" sz="4000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4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例：</a:t>
            </a:r>
            <a:r>
              <a:rPr lang="en-US" altLang="zh-CN" sz="4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en-US" altLang="zh-CN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=”</a:t>
            </a:r>
            <a:r>
              <a:rPr lang="en-US" altLang="zh-CN" sz="40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abcxyabc</a:t>
            </a:r>
            <a:r>
              <a:rPr lang="en-US" altLang="zh-CN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”</a:t>
            </a:r>
            <a:r>
              <a:rPr lang="zh-CN" altLang="en-US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，它有</a:t>
            </a:r>
            <a:r>
              <a:rPr lang="en-US" altLang="zh-CN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7</a:t>
            </a:r>
            <a:r>
              <a:rPr lang="zh-CN" altLang="en-US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个前缀</a:t>
            </a:r>
            <a:r>
              <a:rPr lang="en-US" altLang="zh-CN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{a, ab, </a:t>
            </a:r>
            <a:r>
              <a:rPr lang="en-US" altLang="zh-CN" sz="40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abc</a:t>
            </a:r>
            <a:r>
              <a:rPr lang="en-US" altLang="zh-CN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sz="40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abcx</a:t>
            </a:r>
            <a:r>
              <a:rPr lang="en-US" altLang="zh-CN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sz="40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abcxy</a:t>
            </a:r>
            <a:r>
              <a:rPr lang="en-US" altLang="zh-CN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sz="40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abcxya</a:t>
            </a:r>
            <a:r>
              <a:rPr lang="en-US" altLang="zh-CN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sz="40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abcxyab</a:t>
            </a:r>
            <a:r>
              <a:rPr lang="en-US" altLang="zh-CN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sz="40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abcxyabc</a:t>
            </a:r>
            <a:r>
              <a:rPr lang="en-US" altLang="zh-CN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}</a:t>
            </a:r>
            <a:r>
              <a:rPr lang="zh-CN" altLang="en-US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，也有</a:t>
            </a:r>
            <a:r>
              <a:rPr lang="en-US" altLang="zh-CN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7</a:t>
            </a:r>
            <a:r>
              <a:rPr lang="zh-CN" altLang="en-US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个后缀</a:t>
            </a:r>
            <a:r>
              <a:rPr lang="en-US" altLang="zh-CN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{</a:t>
            </a:r>
            <a:r>
              <a:rPr lang="en-US" altLang="zh-CN" sz="40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bcxyabc</a:t>
            </a:r>
            <a:r>
              <a:rPr lang="en-US" altLang="zh-CN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sz="40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cxyabc</a:t>
            </a:r>
            <a:r>
              <a:rPr lang="en-US" altLang="zh-CN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sz="40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xyabc</a:t>
            </a:r>
            <a:r>
              <a:rPr lang="en-US" altLang="zh-CN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sz="40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yabc</a:t>
            </a:r>
            <a:r>
              <a:rPr lang="en-US" altLang="zh-CN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sz="40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abc</a:t>
            </a:r>
            <a:r>
              <a:rPr lang="en-US" altLang="zh-CN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sz="40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bc</a:t>
            </a:r>
            <a:r>
              <a:rPr lang="en-US" altLang="zh-CN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 c}</a:t>
            </a:r>
            <a:r>
              <a:rPr lang="zh-CN" altLang="en-US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，前缀和后缀中相同的是”</a:t>
            </a:r>
            <a:r>
              <a:rPr lang="en-US" altLang="zh-CN" sz="40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abc</a:t>
            </a:r>
            <a:r>
              <a:rPr lang="en-US" altLang="zh-CN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”</a:t>
            </a:r>
            <a:r>
              <a:rPr lang="zh-CN" altLang="en-US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</a:p>
        </p:txBody>
      </p:sp>
      <p:pic>
        <p:nvPicPr>
          <p:cNvPr id="9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11" name="组合 10"/>
          <p:cNvGrpSpPr/>
          <p:nvPr/>
        </p:nvGrpSpPr>
        <p:grpSpPr>
          <a:xfrm>
            <a:off x="635" y="-30121"/>
            <a:ext cx="24382730" cy="2524629"/>
            <a:chOff x="0" y="-48"/>
            <a:chExt cx="38400" cy="3976"/>
          </a:xfrm>
        </p:grpSpPr>
        <p:sp>
          <p:nvSpPr>
            <p:cNvPr id="12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pic>
          <p:nvPicPr>
            <p:cNvPr id="13" name="图像" descr="图像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4" name="文本框 13"/>
            <p:cNvSpPr txBox="1"/>
            <p:nvPr/>
          </p:nvSpPr>
          <p:spPr>
            <a:xfrm>
              <a:off x="1027" y="1215"/>
              <a:ext cx="24127" cy="15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zh-CN" altLang="en-US" sz="5600" b="1" spc="600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相同的部分是</a:t>
              </a:r>
              <a:r>
                <a:rPr lang="zh-CN" altLang="en-US" sz="5600" b="1" spc="600" dirty="0" smtClean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前缀和后缀</a:t>
              </a:r>
              <a:endParaRPr lang="zh-CN" altLang="en-US" sz="5600" b="1" spc="6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pic>
        <p:nvPicPr>
          <p:cNvPr id="6146" name="Picture 2" descr="C:\Users\ECUST\AppData\Local\Temp\ksohtml10696\wps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0257" y="8520564"/>
            <a:ext cx="11088124" cy="2280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7161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780"/>
    </mc:Choice>
    <mc:Fallback xmlns="">
      <p:transition spd="slow" advTm="46780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35" y="-30121"/>
            <a:ext cx="24382730" cy="2524629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027" y="1215"/>
              <a:ext cx="24127" cy="15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altLang="zh-CN" sz="5600" b="1" spc="600" dirty="0" smtClean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9.1 C++</a:t>
              </a:r>
              <a:r>
                <a:rPr lang="zh-CN" altLang="en-US" sz="5600" b="1" spc="600" dirty="0" smtClean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字符串函数</a:t>
              </a:r>
              <a:endParaRPr lang="zh-CN" altLang="en-US" sz="5600" b="1" spc="6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pic>
        <p:nvPicPr>
          <p:cNvPr id="10" name="图片 9"/>
          <p:cNvPicPr/>
          <p:nvPr/>
        </p:nvPicPr>
        <p:blipFill>
          <a:blip r:embed="rId5">
            <a:lum bright="34000" contrast="-8000"/>
          </a:blip>
          <a:srcRect l="20046" t="6270" r="19548" b="5808"/>
          <a:stretch>
            <a:fillRect/>
          </a:stretch>
        </p:blipFill>
        <p:spPr>
          <a:xfrm rot="5400000">
            <a:off x="6284863" y="-2287084"/>
            <a:ext cx="11582400" cy="2084286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2" name="文本框 11" descr="7b0a202020202262756c6c6574223a20227b5c2263617465676f727949645c223a31303030352c5c2274656d706c61746549645c223a32303233313332387d220a7d0a"/>
          <p:cNvSpPr txBox="1"/>
          <p:nvPr/>
        </p:nvSpPr>
        <p:spPr>
          <a:xfrm>
            <a:off x="3393621" y="3111461"/>
            <a:ext cx="20486209" cy="1929759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#include&lt;bits/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stdc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++.h&gt;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using namespace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std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;</a:t>
            </a:r>
          </a:p>
          <a:p>
            <a:pPr algn="l"/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int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 main(){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    string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str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 ="123456789abcdefghiaklmn";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    for(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int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i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=0;i&lt;10;i++)  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cout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&lt;&lt;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str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[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i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]&lt;&lt;" ";         //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把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str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看成一个字符串数组        </a:t>
            </a:r>
          </a:p>
          <a:p>
            <a:pPr algn="l"/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   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cout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 &lt;&lt;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endl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;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//find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函数</a:t>
            </a:r>
          </a:p>
          <a:p>
            <a:pPr algn="l"/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   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cout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&lt;&lt;"123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的位置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:   "&lt;&lt;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str.find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("123")&lt;&lt;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endl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;     //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输出：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123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的位置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:   0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   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cout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&lt;&lt;"34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在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str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[2]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到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str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[n-1]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中的位置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:   "&lt;&lt;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str.find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("34",2)&lt;&lt;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endl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;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//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输出：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34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在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str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[2]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到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str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[n-1]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中的位置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:   2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   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cout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&lt;&lt;"ab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在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str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[0]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到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str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[12]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中的位置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:    "&lt;&lt;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str.rfind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("ab",12)&lt;&lt;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endl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;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//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输出：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ab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在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str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[0]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到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str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[12]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中的位置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:    9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//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substr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()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函数</a:t>
            </a:r>
          </a:p>
          <a:p>
            <a:pPr algn="l"/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   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cout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&lt;&lt;"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str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[3]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及以后的子串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:"&lt;&lt;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str.substr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(3)&lt;&lt;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endl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;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//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输出：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str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[3]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及以后的子串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:456789abcdefghijklmn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   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cout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&lt;&lt;"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从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str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[2]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开始的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4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个字符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:"&lt;&lt;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str.substr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(2,4)&lt;&lt;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endl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;      //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若小于限制长度则报错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//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输出：从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str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[2]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开始的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4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个字符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:3456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//find()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函数</a:t>
            </a:r>
          </a:p>
          <a:p>
            <a:pPr algn="l"/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   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str.replace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(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str.find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("a"), 5, "@#");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   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cout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&lt;&lt;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str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&lt;&lt;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endl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;           //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输出：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123456789@#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fghiaklmn</a:t>
            </a:r>
            <a:endParaRPr lang="en-US" altLang="zh-CN" sz="32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  <a:sym typeface="+mn-lt"/>
            </a:endParaRP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//insert()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函数</a:t>
            </a:r>
          </a:p>
          <a:p>
            <a:pPr algn="l"/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   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str.insert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(2, "***");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   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cout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&lt;&lt;"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从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2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号位置插入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: "&lt;&lt;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str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&lt;&lt;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endl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;    //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输出：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12***3456789@#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fghiaklmn</a:t>
            </a:r>
            <a:endParaRPr lang="en-US" altLang="zh-CN" sz="32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  <a:sym typeface="+mn-lt"/>
            </a:endParaRP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//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添加字符串：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append()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函数</a:t>
            </a:r>
          </a:p>
          <a:p>
            <a:pPr algn="l"/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   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str.append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("$$$");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   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cout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&lt;&lt;"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在字符串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str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后面添加字符串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:"&lt;&lt;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str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&lt;&lt;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endl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;     //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输出： 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12***3456789@#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fghiaklmn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$$$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//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字符串长度</a:t>
            </a:r>
          </a:p>
          <a:p>
            <a:pPr algn="l"/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   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cout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&lt;&lt;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str.size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()&lt;&lt;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endl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;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   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cout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&lt;&lt;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str.length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()&lt;&lt;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endl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;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//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交换字符串：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swap()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函数</a:t>
            </a:r>
          </a:p>
          <a:p>
            <a:pPr algn="l"/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    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string str1="aaa",str2="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bbb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";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    swap(str1, str2);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   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cout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&lt;&lt;str1&lt;&lt;"  "&lt;&lt;str2&lt;&lt;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endl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;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//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字符串比较函数：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compare()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，相等输出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0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，不等输出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1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   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cout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&lt;&lt;str1.compare(str2)&lt;&lt;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endl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;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    if(str1==str2)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cout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 &lt;&lt;"==";      //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直接比较也行</a:t>
            </a:r>
          </a:p>
          <a:p>
            <a:pPr algn="l"/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    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if(str1!=str2)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cout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 &lt;&lt;"!=";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    return 0;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}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91147665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/>
      </p:par>
    </p:tnLst>
    <p:bldLst>
      <p:bldP spid="1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27718" y="2989762"/>
            <a:ext cx="20889281" cy="9051926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当</a:t>
            </a:r>
            <a:r>
              <a:rPr lang="en-US" altLang="zh-CN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</a:t>
            </a:r>
            <a:r>
              <a:rPr lang="zh-CN" altLang="en-US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滑动</a:t>
            </a:r>
            <a:r>
              <a:rPr lang="zh-CN" altLang="en-US" sz="4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到左图</a:t>
            </a:r>
            <a:r>
              <a:rPr lang="zh-CN" altLang="en-US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位置时，</a:t>
            </a:r>
            <a:r>
              <a:rPr lang="en-US" altLang="zh-CN" sz="40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zh-CN" altLang="en-US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和</a:t>
            </a:r>
            <a:r>
              <a:rPr lang="en-US" altLang="zh-CN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j</a:t>
            </a:r>
            <a:r>
              <a:rPr lang="zh-CN" altLang="en-US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所处的位置是失配点，</a:t>
            </a:r>
            <a:r>
              <a:rPr lang="en-US" altLang="zh-CN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j</a:t>
            </a:r>
            <a:r>
              <a:rPr lang="zh-CN" altLang="en-US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之前的部分与</a:t>
            </a:r>
            <a:r>
              <a:rPr lang="en-US" altLang="zh-CN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</a:t>
            </a:r>
            <a:r>
              <a:rPr lang="zh-CN" altLang="en-US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匹配，且子串</a:t>
            </a:r>
            <a:r>
              <a:rPr lang="en-US" altLang="zh-CN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（前缀）和子串</a:t>
            </a:r>
            <a:r>
              <a:rPr lang="en-US" altLang="zh-CN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（后缀）相同，设子串长度为</a:t>
            </a:r>
            <a:r>
              <a:rPr lang="en-US" altLang="zh-CN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</a:t>
            </a:r>
            <a:r>
              <a:rPr lang="zh-CN" altLang="en-US" sz="4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en-US" altLang="zh-CN" sz="4000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4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下一步</a:t>
            </a:r>
            <a:r>
              <a:rPr lang="zh-CN" altLang="en-US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把</a:t>
            </a:r>
            <a:r>
              <a:rPr lang="en-US" altLang="zh-CN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</a:t>
            </a:r>
            <a:r>
              <a:rPr lang="zh-CN" altLang="en-US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滑到右图位置，让</a:t>
            </a:r>
            <a:r>
              <a:rPr lang="en-US" altLang="zh-CN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</a:t>
            </a:r>
            <a:r>
              <a:rPr lang="zh-CN" altLang="en-US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的子串</a:t>
            </a:r>
            <a:r>
              <a:rPr lang="en-US" altLang="zh-CN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和</a:t>
            </a:r>
            <a:r>
              <a:rPr lang="en-US" altLang="zh-CN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</a:t>
            </a:r>
            <a:r>
              <a:rPr lang="zh-CN" altLang="en-US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的子串</a:t>
            </a:r>
            <a:r>
              <a:rPr lang="en-US" altLang="zh-CN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对齐，此时</a:t>
            </a:r>
            <a:r>
              <a:rPr lang="en-US" altLang="zh-CN" sz="40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zh-CN" altLang="en-US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不变、</a:t>
            </a:r>
            <a:r>
              <a:rPr lang="en-US" altLang="zh-CN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j = L</a:t>
            </a:r>
            <a:r>
              <a:rPr lang="zh-CN" altLang="en-US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，然后开始下一轮的匹配</a:t>
            </a:r>
            <a:r>
              <a:rPr lang="zh-CN" altLang="en-US" sz="4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en-US" altLang="zh-CN" sz="4000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endParaRPr lang="en-US" altLang="zh-CN" sz="4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endParaRPr lang="en-US" altLang="zh-CN" sz="4000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zh-CN" sz="4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</a:t>
            </a:r>
            <a:r>
              <a:rPr lang="zh-CN" altLang="en-US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</a:t>
            </a:r>
            <a:r>
              <a:rPr lang="en-US" altLang="zh-CN" sz="40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zh-CN" altLang="en-US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指针不用回溯，</a:t>
            </a:r>
            <a:r>
              <a:rPr lang="en-US" altLang="zh-CN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</a:t>
            </a:r>
            <a:r>
              <a:rPr lang="zh-CN" altLang="en-US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</a:t>
            </a:r>
            <a:r>
              <a:rPr lang="en-US" altLang="zh-CN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j</a:t>
            </a:r>
            <a:r>
              <a:rPr lang="zh-CN" altLang="en-US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指针也不用回到</a:t>
            </a:r>
            <a:r>
              <a:rPr lang="en-US" altLang="zh-CN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zh-CN" altLang="en-US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，而是直接跳回到</a:t>
            </a:r>
            <a:r>
              <a:rPr lang="en-US" altLang="zh-CN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</a:t>
            </a:r>
            <a:r>
              <a:rPr lang="zh-CN" altLang="en-US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位置，大大减少了计算量。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endParaRPr lang="en-US" altLang="zh-CN" sz="4000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4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把</a:t>
            </a:r>
            <a:r>
              <a:rPr lang="en-US" altLang="zh-CN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</a:t>
            </a:r>
            <a:r>
              <a:rPr lang="zh-CN" altLang="en-US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的相同的前缀和后缀定义为“公共前后缀”</a:t>
            </a:r>
            <a:r>
              <a:rPr lang="zh-CN" altLang="en-US" sz="4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4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</a:t>
            </a:r>
            <a:r>
              <a:rPr lang="zh-CN" altLang="en-US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等于“最长公共前后缀”</a:t>
            </a:r>
            <a:r>
              <a:rPr lang="zh-CN" altLang="en-US" sz="4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zh-CN" altLang="en-US" sz="4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9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11" name="组合 10"/>
          <p:cNvGrpSpPr/>
          <p:nvPr/>
        </p:nvGrpSpPr>
        <p:grpSpPr>
          <a:xfrm>
            <a:off x="635" y="-30121"/>
            <a:ext cx="24382730" cy="2524629"/>
            <a:chOff x="0" y="-48"/>
            <a:chExt cx="38400" cy="3976"/>
          </a:xfrm>
        </p:grpSpPr>
        <p:sp>
          <p:nvSpPr>
            <p:cNvPr id="12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pic>
          <p:nvPicPr>
            <p:cNvPr id="13" name="图像" descr="图像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4" name="文本框 13"/>
            <p:cNvSpPr txBox="1"/>
            <p:nvPr/>
          </p:nvSpPr>
          <p:spPr>
            <a:xfrm>
              <a:off x="1027" y="1215"/>
              <a:ext cx="24127" cy="15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zh-CN" altLang="en-US" sz="5600" b="1" spc="600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相同的部分是</a:t>
              </a:r>
              <a:r>
                <a:rPr lang="zh-CN" altLang="en-US" sz="5600" b="1" spc="600" dirty="0" smtClean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前缀和后缀</a:t>
              </a:r>
              <a:endParaRPr lang="zh-CN" altLang="en-US" sz="5600" b="1" spc="6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pic>
        <p:nvPicPr>
          <p:cNvPr id="6146" name="Picture 2" descr="C:\Users\ECUST\AppData\Local\Temp\ksohtml10696\wps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7832" y="5853564"/>
            <a:ext cx="11088124" cy="2280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0504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780"/>
    </mc:Choice>
    <mc:Fallback xmlns="">
      <p:transition spd="slow" advTm="46780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27718" y="2989762"/>
            <a:ext cx="20889281" cy="9051926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4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左图</a:t>
            </a:r>
            <a:r>
              <a:rPr lang="zh-CN" altLang="en-US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</a:t>
            </a:r>
            <a:r>
              <a:rPr lang="zh-CN" altLang="en-US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滑动到失配点</a:t>
            </a:r>
            <a:r>
              <a:rPr lang="en-US" altLang="zh-CN" sz="40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zh-CN" altLang="en-US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和</a:t>
            </a:r>
            <a:r>
              <a:rPr lang="en-US" altLang="zh-CN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j</a:t>
            </a:r>
            <a:r>
              <a:rPr lang="zh-CN" altLang="en-US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，前面的阴影部分是匹配的，且子串</a:t>
            </a:r>
            <a:r>
              <a:rPr lang="en-US" altLang="zh-CN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和</a:t>
            </a:r>
            <a:r>
              <a:rPr lang="en-US" altLang="zh-CN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相同，但是</a:t>
            </a:r>
            <a:r>
              <a:rPr lang="en-US" altLang="zh-CN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不是前缀（或者</a:t>
            </a:r>
            <a:r>
              <a:rPr lang="en-US" altLang="zh-CN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不是后缀），这种情况与“（</a:t>
            </a:r>
            <a:r>
              <a:rPr lang="en-US" altLang="zh-CN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</a:t>
            </a:r>
            <a:r>
              <a:rPr lang="en-US" altLang="zh-CN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</a:t>
            </a:r>
            <a:r>
              <a:rPr lang="zh-CN" altLang="en-US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在失配点之前的每个字符都不同”类似，下一步滑动到右图位置，即</a:t>
            </a:r>
            <a:r>
              <a:rPr lang="en-US" altLang="zh-CN" sz="40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zh-CN" altLang="en-US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不变，</a:t>
            </a:r>
            <a:r>
              <a:rPr lang="en-US" altLang="zh-CN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j</a:t>
            </a:r>
            <a:r>
              <a:rPr lang="zh-CN" altLang="en-US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回溯到</a:t>
            </a:r>
            <a:r>
              <a:rPr lang="en-US" altLang="zh-CN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zh-CN" altLang="en-US" sz="4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zh-CN" altLang="en-US" sz="4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9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11" name="组合 10"/>
          <p:cNvGrpSpPr/>
          <p:nvPr/>
        </p:nvGrpSpPr>
        <p:grpSpPr>
          <a:xfrm>
            <a:off x="635" y="-30121"/>
            <a:ext cx="24382730" cy="2524629"/>
            <a:chOff x="0" y="-48"/>
            <a:chExt cx="38400" cy="3976"/>
          </a:xfrm>
        </p:grpSpPr>
        <p:sp>
          <p:nvSpPr>
            <p:cNvPr id="12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pic>
          <p:nvPicPr>
            <p:cNvPr id="13" name="图像" descr="图像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4" name="文本框 13"/>
            <p:cNvSpPr txBox="1"/>
            <p:nvPr/>
          </p:nvSpPr>
          <p:spPr>
            <a:xfrm>
              <a:off x="1027" y="1215"/>
              <a:ext cx="24127" cy="15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zh-CN" altLang="en-US" sz="5600" b="1" spc="600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相同的</a:t>
              </a:r>
              <a:r>
                <a:rPr lang="zh-CN" altLang="en-US" sz="5600" b="1" spc="600" dirty="0" smtClean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部分</a:t>
              </a:r>
              <a:r>
                <a:rPr lang="zh-CN" altLang="en-US" sz="5600" b="1" spc="600" dirty="0" smtClean="0">
                  <a:solidFill>
                    <a:srgbClr val="FF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不</a:t>
              </a:r>
              <a:r>
                <a:rPr lang="zh-CN" altLang="en-US" sz="5600" b="1" spc="600" dirty="0" smtClean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是前缀和后缀</a:t>
              </a:r>
              <a:endParaRPr lang="zh-CN" altLang="en-US" sz="5600" b="1" spc="6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pic>
        <p:nvPicPr>
          <p:cNvPr id="7170" name="Picture 2" descr="C:\Users\ECUST\AppData\Local\Temp\ksohtml10696\wps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0300" y="7515725"/>
            <a:ext cx="11678432" cy="219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7939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780"/>
    </mc:Choice>
    <mc:Fallback xmlns="">
      <p:transition spd="slow" advTm="46780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35" y="-30121"/>
            <a:ext cx="24382730" cy="2524629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/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027" y="1215"/>
              <a:ext cx="24127" cy="111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zh-CN" altLang="en-US" sz="4000" b="1" spc="600" dirty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最长公共前后缀和</a:t>
              </a:r>
              <a:r>
                <a:rPr lang="en-US" altLang="zh-CN" sz="4000" b="1" spc="600" dirty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Next[]</a:t>
              </a:r>
              <a:r>
                <a:rPr lang="zh-CN" altLang="en-US" sz="4000" b="1" spc="600" dirty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数组</a:t>
              </a:r>
            </a:p>
          </p:txBody>
        </p:sp>
      </p:grpSp>
      <p:sp>
        <p:nvSpPr>
          <p:cNvPr id="9" name="文本框 8" descr="7b0a202020202262756c6c6574223a20227b5c2263617465676f727949645c223a31303030352c5c2274656d706c61746549645c223a32303233313332387d220a7d0a"/>
          <p:cNvSpPr txBox="1"/>
          <p:nvPr/>
        </p:nvSpPr>
        <p:spPr>
          <a:xfrm>
            <a:off x="1357367" y="3783476"/>
            <a:ext cx="22002323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不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回溯</a:t>
            </a:r>
            <a:r>
              <a:rPr lang="en-US" altLang="zh-CN" sz="44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i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完全可行</a:t>
            </a: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。</a:t>
            </a:r>
            <a:endParaRPr lang="en-US" altLang="zh-CN" sz="4400" dirty="0" smtClean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关键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在于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P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的前缀和后缀。</a:t>
            </a:r>
          </a:p>
          <a:p>
            <a:pPr algn="l">
              <a:lnSpc>
                <a:spcPct val="150000"/>
              </a:lnSpc>
            </a:pP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计算每个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P[j]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的前缀、后缀，记录在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Next[]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数组中，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Next[j]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的值等于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P[0] ~ P[j-1]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这部分子串的前缀集合和后缀集合的最长交集的长度，把这个最长交集称为“最长公共前后缀”</a:t>
            </a: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。</a:t>
            </a:r>
            <a:endParaRPr lang="en-US" altLang="zh-CN" sz="4400" dirty="0" smtClean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83675645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35" y="-30121"/>
            <a:ext cx="24382730" cy="2524629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/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027" y="1215"/>
              <a:ext cx="24127" cy="111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altLang="zh-CN" sz="4000" b="1" spc="600" dirty="0" smtClean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Next</a:t>
              </a:r>
              <a:r>
                <a:rPr lang="en-US" altLang="zh-CN" sz="4000" b="1" spc="600" dirty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[]</a:t>
              </a:r>
              <a:r>
                <a:rPr lang="zh-CN" altLang="en-US" sz="4000" b="1" spc="600" dirty="0" smtClean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数组的计算</a:t>
              </a:r>
              <a:endParaRPr lang="zh-CN" altLang="en-US" sz="40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endParaRPr>
            </a:p>
          </p:txBody>
        </p:sp>
      </p:grpSp>
      <p:sp>
        <p:nvSpPr>
          <p:cNvPr id="9" name="文本框 8" descr="7b0a202020202262756c6c6574223a20227b5c2263617465676f727949645c223a31303030352c5c2274656d706c61746549645c223a32303233313332387d220a7d0a"/>
          <p:cNvSpPr txBox="1"/>
          <p:nvPr/>
        </p:nvSpPr>
        <p:spPr>
          <a:xfrm>
            <a:off x="976367" y="3459626"/>
            <a:ext cx="2200232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例：</a:t>
            </a:r>
            <a:r>
              <a:rPr lang="en-US" altLang="zh-CN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P 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= “</a:t>
            </a:r>
            <a:r>
              <a:rPr lang="en-US" altLang="zh-CN" sz="44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abcaab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”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，计算过程如下表，每一行</a:t>
            </a: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的</a:t>
            </a:r>
            <a:r>
              <a:rPr lang="zh-CN" altLang="en-US" sz="4400" dirty="0">
                <a:solidFill>
                  <a:srgbClr val="FF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红色</a:t>
            </a: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子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串是最长公共前后缀。</a:t>
            </a:r>
            <a:endParaRPr lang="en-US" sz="44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/>
        </p:nvGraphicFramePr>
        <p:xfrm>
          <a:off x="3086100" y="5772150"/>
          <a:ext cx="16511430" cy="563369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61023">
                  <a:extLst>
                    <a:ext uri="{9D8B030D-6E8A-4147-A177-3AD203B41FA5}">
                      <a16:colId xmlns:a16="http://schemas.microsoft.com/office/drawing/2014/main" val="470615402"/>
                    </a:ext>
                  </a:extLst>
                </a:gridCol>
                <a:gridCol w="3014057">
                  <a:extLst>
                    <a:ext uri="{9D8B030D-6E8A-4147-A177-3AD203B41FA5}">
                      <a16:colId xmlns:a16="http://schemas.microsoft.com/office/drawing/2014/main" val="2217422510"/>
                    </a:ext>
                  </a:extLst>
                </a:gridCol>
                <a:gridCol w="5126713">
                  <a:extLst>
                    <a:ext uri="{9D8B030D-6E8A-4147-A177-3AD203B41FA5}">
                      <a16:colId xmlns:a16="http://schemas.microsoft.com/office/drawing/2014/main" val="1012854922"/>
                    </a:ext>
                  </a:extLst>
                </a:gridCol>
                <a:gridCol w="5108113">
                  <a:extLst>
                    <a:ext uri="{9D8B030D-6E8A-4147-A177-3AD203B41FA5}">
                      <a16:colId xmlns:a16="http://schemas.microsoft.com/office/drawing/2014/main" val="2386964889"/>
                    </a:ext>
                  </a:extLst>
                </a:gridCol>
                <a:gridCol w="2201524">
                  <a:extLst>
                    <a:ext uri="{9D8B030D-6E8A-4147-A177-3AD203B41FA5}">
                      <a16:colId xmlns:a16="http://schemas.microsoft.com/office/drawing/2014/main" val="4056576481"/>
                    </a:ext>
                  </a:extLst>
                </a:gridCol>
              </a:tblGrid>
              <a:tr h="117142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</a:t>
                      </a:r>
                      <a:endParaRPr lang="en-US" sz="36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P[0] ~ P[j-1]</a:t>
                      </a:r>
                      <a:endParaRPr lang="en-US" sz="36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4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前缀</a:t>
                      </a:r>
                      <a:endParaRPr lang="zh-CN" altLang="en-US" sz="36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4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后缀</a:t>
                      </a:r>
                      <a:endParaRPr lang="zh-CN" altLang="en-US" sz="3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Next[j]</a:t>
                      </a:r>
                      <a:endParaRPr lang="en-US" sz="3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2084082922"/>
                  </a:ext>
                </a:extLst>
              </a:tr>
              <a:tr h="696938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4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sz="3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endParaRPr lang="en-US" sz="3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4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空</a:t>
                      </a:r>
                      <a:endParaRPr lang="zh-CN" altLang="en-US" sz="36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4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空</a:t>
                      </a:r>
                      <a:endParaRPr lang="zh-CN" altLang="en-US" sz="3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4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altLang="en-US" sz="3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1176892990"/>
                  </a:ext>
                </a:extLst>
              </a:tr>
              <a:tr h="696938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4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zh-CN" altLang="en-US" sz="3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ab</a:t>
                      </a:r>
                      <a:endParaRPr lang="en-US" sz="36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endParaRPr lang="en-US" sz="36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</a:t>
                      </a:r>
                      <a:endParaRPr lang="en-US" sz="36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4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altLang="en-US" sz="3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2667002207"/>
                  </a:ext>
                </a:extLst>
              </a:tr>
              <a:tr h="696938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4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zh-CN" altLang="en-US" sz="3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abc</a:t>
                      </a:r>
                      <a:endParaRPr lang="en-US" sz="3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a, ab</a:t>
                      </a:r>
                      <a:endParaRPr lang="en-US" sz="3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bc</a:t>
                      </a:r>
                      <a:r>
                        <a:rPr lang="en-US" sz="4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c </a:t>
                      </a:r>
                      <a:endParaRPr lang="en-US" sz="36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4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altLang="en-US" sz="3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909710234"/>
                  </a:ext>
                </a:extLst>
              </a:tr>
              <a:tr h="696938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4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zh-CN" altLang="en-US" sz="3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abca</a:t>
                      </a:r>
                      <a:endParaRPr lang="en-US" sz="3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0" u="sng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4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ab, </a:t>
                      </a:r>
                      <a:r>
                        <a:rPr lang="en-US" sz="40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abc</a:t>
                      </a:r>
                      <a:endParaRPr lang="en-US" sz="36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bca</a:t>
                      </a:r>
                      <a:r>
                        <a:rPr lang="en-US" sz="4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ca, </a:t>
                      </a:r>
                      <a:r>
                        <a:rPr lang="en-US" sz="4000" u="sng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endParaRPr lang="en-US" sz="36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4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sz="36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604843724"/>
                  </a:ext>
                </a:extLst>
              </a:tr>
              <a:tr h="696938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4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zh-CN" altLang="en-US" sz="3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abcaa</a:t>
                      </a:r>
                      <a:endParaRPr lang="en-US" sz="3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0" u="sng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4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ab, </a:t>
                      </a:r>
                      <a:r>
                        <a:rPr lang="en-US" sz="40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abc</a:t>
                      </a:r>
                      <a:r>
                        <a:rPr lang="en-US" sz="4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sz="40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abca</a:t>
                      </a:r>
                      <a:endParaRPr lang="en-US" sz="36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bcaa</a:t>
                      </a:r>
                      <a:r>
                        <a:rPr lang="en-US" sz="4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sz="40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caa</a:t>
                      </a:r>
                      <a:r>
                        <a:rPr lang="en-US" sz="4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aa, </a:t>
                      </a:r>
                      <a:r>
                        <a:rPr lang="en-US" sz="4000" u="sng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4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lang="en-US" sz="36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4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sz="36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645722430"/>
                  </a:ext>
                </a:extLst>
              </a:tr>
              <a:tr h="696938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4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zh-CN" altLang="en-US" sz="3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abcaab</a:t>
                      </a:r>
                      <a:endParaRPr lang="en-US" sz="3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4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a, </a:t>
                      </a:r>
                      <a:r>
                        <a:rPr lang="pt-BR" sz="4000" u="sng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ab</a:t>
                      </a:r>
                      <a:r>
                        <a:rPr lang="pt-BR" sz="4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abc, abca, abcaa</a:t>
                      </a:r>
                      <a:endParaRPr lang="pt-BR" sz="36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4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bcaab, caab, aab, </a:t>
                      </a:r>
                      <a:r>
                        <a:rPr lang="de-DE" sz="4000" u="sng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ab</a:t>
                      </a:r>
                      <a:r>
                        <a:rPr lang="de-DE" sz="4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b </a:t>
                      </a:r>
                      <a:endParaRPr lang="de-DE" sz="36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4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zh-CN" altLang="en-US" sz="36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1125760354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3496024144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35" y="-30121"/>
            <a:ext cx="24382730" cy="2524629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/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027" y="1215"/>
              <a:ext cx="24127" cy="111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altLang="zh-CN" sz="4000" b="1" spc="600" dirty="0" smtClean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Next</a:t>
              </a:r>
              <a:r>
                <a:rPr lang="en-US" altLang="zh-CN" sz="4000" b="1" spc="600" dirty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[]</a:t>
              </a:r>
              <a:r>
                <a:rPr lang="zh-CN" altLang="en-US" sz="4000" b="1" spc="600" dirty="0" smtClean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数组的计算</a:t>
              </a:r>
              <a:endParaRPr lang="zh-CN" altLang="en-US" sz="40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endParaRPr>
            </a:p>
          </p:txBody>
        </p:sp>
      </p:grpSp>
      <p:sp>
        <p:nvSpPr>
          <p:cNvPr id="9" name="文本框 8" descr="7b0a202020202262756c6c6574223a20227b5c2263617465676f727949645c223a31303030352c5c2274656d706c61746549645c223a32303233313332387d220a7d0a"/>
          <p:cNvSpPr txBox="1"/>
          <p:nvPr/>
        </p:nvSpPr>
        <p:spPr>
          <a:xfrm>
            <a:off x="862067" y="2836385"/>
            <a:ext cx="22002323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40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计算</a:t>
            </a:r>
            <a:r>
              <a:rPr lang="en-US" altLang="zh-CN" sz="40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Next[]</a:t>
            </a:r>
            <a:r>
              <a:rPr lang="zh-CN" altLang="en-US" sz="40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：复杂度</a:t>
            </a:r>
            <a:r>
              <a:rPr lang="en-US" altLang="zh-CN" sz="40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O(m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)</a:t>
            </a:r>
            <a:r>
              <a:rPr lang="zh-CN" altLang="en-US" sz="40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的方法，利用前缀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和后缀的关系，从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Next[</a:t>
            </a:r>
            <a:r>
              <a:rPr lang="en-US" altLang="zh-CN" sz="40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i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]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递推到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Next[i+1]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。</a:t>
            </a:r>
          </a:p>
          <a:p>
            <a:pPr algn="l">
              <a:lnSpc>
                <a:spcPct val="150000"/>
              </a:lnSpc>
            </a:pP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假设</a:t>
            </a:r>
            <a:r>
              <a:rPr lang="zh-CN" altLang="en-US" sz="40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已经算出</a:t>
            </a:r>
            <a:r>
              <a:rPr lang="en-US" altLang="zh-CN" sz="40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Next[</a:t>
            </a:r>
            <a:r>
              <a:rPr lang="en-US" altLang="zh-CN" sz="4000" dirty="0" err="1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i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]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，它对应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P[0]~P[i-1]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这部分子串的后缀和</a:t>
            </a:r>
            <a:r>
              <a:rPr lang="zh-CN" altLang="en-US" sz="40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前缀。</a:t>
            </a:r>
            <a:endParaRPr lang="en-US" altLang="zh-CN" sz="4000" dirty="0" smtClean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zh-CN" altLang="en-US" sz="40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阴影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部分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w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是最长交集，交集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w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的长度等于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Next[</a:t>
            </a:r>
            <a:r>
              <a:rPr lang="en-US" altLang="zh-CN" sz="40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i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]</a:t>
            </a:r>
            <a:r>
              <a:rPr lang="zh-CN" altLang="en-US" sz="40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。</a:t>
            </a:r>
            <a:endParaRPr lang="en-US" altLang="zh-CN" sz="4000" dirty="0" smtClean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zh-CN" altLang="en-US" sz="40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上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半部分的阴影所示的后缀的最后一个字符是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P[i-1]</a:t>
            </a:r>
            <a:r>
              <a:rPr lang="zh-CN" altLang="en-US" sz="40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；</a:t>
            </a:r>
            <a:endParaRPr lang="en-US" altLang="zh-CN" sz="4000" dirty="0" smtClean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zh-CN" altLang="en-US" sz="40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下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半部分阴影所示前缀的第一个字符是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P[0]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，最后一个字符是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P[j]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，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j = Next[</a:t>
            </a:r>
            <a:r>
              <a:rPr lang="en-US" altLang="zh-CN" sz="40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i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]-1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。</a:t>
            </a:r>
            <a:endParaRPr lang="en-US" sz="40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</p:txBody>
      </p:sp>
      <p:pic>
        <p:nvPicPr>
          <p:cNvPr id="10242" name="Picture 2" descr="C:\Users\ECUST\AppData\Local\Temp\ksohtml10696\wps7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1887" y="7887243"/>
            <a:ext cx="9035001" cy="4246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10615011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35" y="-30121"/>
            <a:ext cx="24382730" cy="2524629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/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027" y="1215"/>
              <a:ext cx="24127" cy="111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altLang="zh-CN" sz="4000" b="1" spc="600" dirty="0" smtClean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Next</a:t>
              </a:r>
              <a:r>
                <a:rPr lang="en-US" altLang="zh-CN" sz="4000" b="1" spc="600" dirty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[]</a:t>
              </a:r>
              <a:r>
                <a:rPr lang="zh-CN" altLang="en-US" sz="4000" b="1" spc="600" dirty="0" smtClean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数组的计算</a:t>
              </a:r>
              <a:endParaRPr lang="zh-CN" altLang="en-US" sz="40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endParaRPr>
            </a:p>
          </p:txBody>
        </p:sp>
      </p:grpSp>
      <p:sp>
        <p:nvSpPr>
          <p:cNvPr id="9" name="文本框 8" descr="7b0a202020202262756c6c6574223a20227b5c2263617465676f727949645c223a31303030352c5c2274656d706c61746549645c223a32303233313332387d220a7d0a"/>
          <p:cNvSpPr txBox="1"/>
          <p:nvPr/>
        </p:nvSpPr>
        <p:spPr>
          <a:xfrm>
            <a:off x="862067" y="2836385"/>
            <a:ext cx="2200232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40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推广到</a:t>
            </a:r>
            <a:r>
              <a:rPr lang="en-US" altLang="zh-CN" sz="40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Next[i+1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]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，它对应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P[0]~P[</a:t>
            </a:r>
            <a:r>
              <a:rPr lang="en-US" altLang="zh-CN" sz="40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i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]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的后缀和前缀</a:t>
            </a:r>
            <a:r>
              <a:rPr lang="zh-CN" altLang="en-US" sz="40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。</a:t>
            </a:r>
            <a:endParaRPr lang="en-US" altLang="zh-CN" sz="4000" dirty="0" smtClean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zh-CN" altLang="en-US" sz="40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此时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后缀的最后一个字符是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P[</a:t>
            </a:r>
            <a:r>
              <a:rPr lang="en-US" altLang="zh-CN" sz="40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i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]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，与这个字符相对应，把前缀的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j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也往后移一个字符，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j = Next[</a:t>
            </a:r>
            <a:r>
              <a:rPr lang="en-US" altLang="zh-CN" sz="40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i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]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。判断两种情况</a:t>
            </a:r>
            <a:r>
              <a:rPr lang="zh-CN" altLang="en-US" sz="40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：</a:t>
            </a:r>
            <a:endParaRPr lang="en-US" altLang="zh-CN" sz="4000" dirty="0" smtClean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（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1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）若</a:t>
            </a:r>
            <a: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P[</a:t>
            </a:r>
            <a:r>
              <a:rPr lang="en-US" sz="40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i</a:t>
            </a:r>
            <a: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] = P[j]，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则新的交集等于“阴影</a:t>
            </a:r>
            <a: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w+ P[</a:t>
            </a:r>
            <a:r>
              <a:rPr lang="en-US" sz="40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i</a:t>
            </a:r>
            <a: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]”，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交集的长度</a:t>
            </a:r>
            <a: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Next[i+1] = Next[</a:t>
            </a:r>
            <a:r>
              <a:rPr lang="en-US" sz="40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i</a:t>
            </a:r>
            <a: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]+1</a:t>
            </a:r>
            <a:r>
              <a:rPr lang="en-US" sz="40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。</a:t>
            </a:r>
            <a:r>
              <a:rPr lang="zh-CN" altLang="en-US" sz="40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 </a:t>
            </a:r>
            <a:endParaRPr lang="en-US" sz="40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</p:txBody>
      </p:sp>
      <p:pic>
        <p:nvPicPr>
          <p:cNvPr id="10244" name="Picture 4" descr="C:\Users\ECUST\AppData\Local\Temp\ksohtml10696\wps8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0453" y="6963914"/>
            <a:ext cx="6305550" cy="4232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24681118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35" y="-30121"/>
            <a:ext cx="24382730" cy="2524629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/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027" y="1215"/>
              <a:ext cx="24127" cy="111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altLang="zh-CN" sz="4000" b="1" spc="600" dirty="0" smtClean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Next</a:t>
              </a:r>
              <a:r>
                <a:rPr lang="en-US" altLang="zh-CN" sz="4000" b="1" spc="600" dirty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[]</a:t>
              </a:r>
              <a:r>
                <a:rPr lang="zh-CN" altLang="en-US" sz="4000" b="1" spc="600" dirty="0" smtClean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数组的计算</a:t>
              </a:r>
              <a:endParaRPr lang="zh-CN" altLang="en-US" sz="40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endParaRPr>
            </a:p>
          </p:txBody>
        </p:sp>
      </p:grpSp>
      <p:sp>
        <p:nvSpPr>
          <p:cNvPr id="9" name="文本框 8" descr="7b0a202020202262756c6c6574223a20227b5c2263617465676f727949645c223a31303030352c5c2274656d706c61746549645c223a32303233313332387d220a7d0a"/>
          <p:cNvSpPr txBox="1"/>
          <p:nvPr/>
        </p:nvSpPr>
        <p:spPr>
          <a:xfrm>
            <a:off x="862067" y="2836385"/>
            <a:ext cx="22002323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（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2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）若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P[</a:t>
            </a:r>
            <a:r>
              <a:rPr lang="en-US" altLang="zh-CN" sz="40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i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] ≠ P[j]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，说明后缀的“阴影</a:t>
            </a:r>
            <a:r>
              <a:rPr lang="en-US" altLang="zh-CN" sz="40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w+P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[</a:t>
            </a:r>
            <a:r>
              <a:rPr lang="en-US" altLang="zh-CN" sz="40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i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]”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与前缀的“阴影</a:t>
            </a:r>
            <a:r>
              <a:rPr lang="en-US" altLang="zh-CN" sz="40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w+P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[j]”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不匹配，只能缩小范围找新的交集</a:t>
            </a:r>
            <a:r>
              <a:rPr lang="zh-CN" altLang="en-US" sz="40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。</a:t>
            </a:r>
            <a:endParaRPr lang="en-US" altLang="zh-CN" sz="4000" dirty="0" smtClean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endParaRPr lang="en-US" sz="40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endParaRPr lang="en-US" sz="4000" dirty="0" smtClean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endParaRPr lang="en-US" sz="4000" dirty="0" smtClean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</p:txBody>
      </p:sp>
      <p:pic>
        <p:nvPicPr>
          <p:cNvPr id="10246" name="Picture 6" descr="C:\Users\ECUST\AppData\Local\Temp\ksohtml10696\wps9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6166" y="4872205"/>
            <a:ext cx="7098983" cy="3760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17373207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35" y="-30121"/>
            <a:ext cx="24382730" cy="2524629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/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027" y="1215"/>
              <a:ext cx="24127" cy="111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altLang="zh-CN" sz="4000" b="1" spc="600" dirty="0" smtClean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Next</a:t>
              </a:r>
              <a:r>
                <a:rPr lang="en-US" altLang="zh-CN" sz="4000" b="1" spc="600" dirty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[]</a:t>
              </a:r>
              <a:r>
                <a:rPr lang="zh-CN" altLang="en-US" sz="4000" b="1" spc="600" dirty="0" smtClean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数组的计算</a:t>
              </a:r>
              <a:endParaRPr lang="zh-CN" altLang="en-US" sz="40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endParaRPr>
            </a:p>
          </p:txBody>
        </p:sp>
      </p:grpSp>
      <p:sp>
        <p:nvSpPr>
          <p:cNvPr id="9" name="文本框 8" descr="7b0a202020202262756c6c6574223a20227b5c2263617465676f727949645c223a31303030352c5c2274656d706c61746549645c223a32303233313332387d220a7d0a"/>
          <p:cNvSpPr txBox="1"/>
          <p:nvPr/>
        </p:nvSpPr>
        <p:spPr>
          <a:xfrm>
            <a:off x="862067" y="2836385"/>
            <a:ext cx="22002323" cy="8988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40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下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图合并</a:t>
            </a:r>
            <a:r>
              <a:rPr lang="zh-CN" altLang="en-US" sz="40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了前缀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和后缀，画出完整的子串</a:t>
            </a:r>
            <a: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P[0]~P[</a:t>
            </a:r>
            <a:r>
              <a:rPr lang="en-US" sz="40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i</a:t>
            </a:r>
            <a: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]，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最后的字符</a:t>
            </a:r>
            <a: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P[</a:t>
            </a:r>
            <a:r>
              <a:rPr lang="en-US" sz="40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i</a:t>
            </a:r>
            <a: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]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和</a:t>
            </a:r>
            <a: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P[j]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不等。</a:t>
            </a:r>
            <a:endParaRPr lang="en-US" sz="40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</p:txBody>
      </p:sp>
      <p:pic>
        <p:nvPicPr>
          <p:cNvPr id="10248" name="Picture 8" descr="C:\Users\ECUST\AppData\Local\Temp\ksohtml10696\wps10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2032" y="8816772"/>
            <a:ext cx="9890467" cy="2759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C:\Users\ECUST\AppData\Local\Temp\ksohtml10696\wps9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2138" y="3735221"/>
            <a:ext cx="7314957" cy="3874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84192880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35" y="-30121"/>
            <a:ext cx="24382730" cy="2524629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/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027" y="1215"/>
              <a:ext cx="24127" cy="111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altLang="zh-CN" sz="4000" b="1" spc="600" dirty="0" smtClean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Next</a:t>
              </a:r>
              <a:r>
                <a:rPr lang="en-US" altLang="zh-CN" sz="4000" b="1" spc="600" dirty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[]</a:t>
              </a:r>
              <a:r>
                <a:rPr lang="zh-CN" altLang="en-US" sz="4000" b="1" spc="600" dirty="0" smtClean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数组的计算</a:t>
              </a:r>
              <a:endParaRPr lang="zh-CN" altLang="en-US" sz="40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endParaRPr>
            </a:p>
          </p:txBody>
        </p:sp>
      </p:grpSp>
      <p:sp>
        <p:nvSpPr>
          <p:cNvPr id="9" name="文本框 8" descr="7b0a202020202262756c6c6574223a20227b5c2263617465676f727949645c223a31303030352c5c2274656d706c61746549645c223a32303233313332387d220a7d0a"/>
          <p:cNvSpPr txBox="1"/>
          <p:nvPr/>
        </p:nvSpPr>
        <p:spPr>
          <a:xfrm>
            <a:off x="862067" y="2836385"/>
            <a:ext cx="22002323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把前缀往后滑动，也就是通过减小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j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来缩小前缀的范围，直到找到一个匹配的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P[</a:t>
            </a:r>
            <a:r>
              <a:rPr lang="en-US" altLang="zh-CN" sz="40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i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] = P[j]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为止</a:t>
            </a:r>
            <a:r>
              <a:rPr lang="zh-CN" altLang="en-US" sz="40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。</a:t>
            </a:r>
            <a:endParaRPr lang="en-US" altLang="zh-CN" sz="4000" dirty="0" smtClean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zh-CN" altLang="en-US" sz="40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如何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减小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j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？只能在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w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上继续找最大交集，这个新的最大交集是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Next[j]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，所以更新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j’ = Next[j]</a:t>
            </a:r>
            <a:r>
              <a:rPr lang="zh-CN" altLang="en-US" sz="40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。</a:t>
            </a:r>
            <a:endParaRPr lang="en-US" altLang="zh-CN" sz="4000" dirty="0" smtClean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zh-CN" altLang="en-US" sz="40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下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图斜线阴影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v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是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w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上的最大交集，下一步判断</a:t>
            </a:r>
            <a:r>
              <a:rPr lang="zh-CN" altLang="en-US" sz="40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：</a:t>
            </a:r>
            <a:endParaRPr lang="en-US" altLang="zh-CN" sz="4000" dirty="0" smtClean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lvl="1" algn="l">
              <a:lnSpc>
                <a:spcPct val="150000"/>
              </a:lnSpc>
            </a:pPr>
            <a:r>
              <a:rPr lang="zh-CN" altLang="en-US" sz="40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若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P[</a:t>
            </a:r>
            <a:r>
              <a:rPr lang="en-US" altLang="zh-CN" sz="40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i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] = P[j’]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，则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Next[i+1]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等于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v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的长度加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1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，即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Next[j’]+1</a:t>
            </a:r>
            <a:r>
              <a:rPr lang="zh-CN" altLang="en-US" sz="40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；</a:t>
            </a:r>
            <a:endParaRPr lang="en-US" altLang="zh-CN" sz="4000" dirty="0" smtClean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lvl="1" algn="l">
              <a:lnSpc>
                <a:spcPct val="150000"/>
              </a:lnSpc>
            </a:pPr>
            <a:r>
              <a:rPr lang="zh-CN" altLang="en-US" sz="40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若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P[</a:t>
            </a:r>
            <a:r>
              <a:rPr lang="en-US" altLang="zh-CN" sz="40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i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] ≠ P[j’]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，继续更新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j’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。</a:t>
            </a:r>
            <a:endParaRPr lang="en-US" sz="40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</p:txBody>
      </p:sp>
      <p:pic>
        <p:nvPicPr>
          <p:cNvPr id="14338" name="Picture 2" descr="C:\Users\ECUST\AppData\Local\Temp\ksohtml10696\wps1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5744" y="8477723"/>
            <a:ext cx="7705726" cy="3178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72790856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35" y="-30121"/>
            <a:ext cx="24382730" cy="2524629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/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027" y="1215"/>
              <a:ext cx="24127" cy="111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zh-CN" altLang="en-US" sz="4000" b="1" spc="600" dirty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例题：小明的字符串 </a:t>
              </a:r>
              <a:r>
                <a:rPr lang="en-US" altLang="zh-CN" sz="4000" b="1" spc="600" dirty="0" err="1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lanqiaoOJ</a:t>
              </a:r>
              <a:r>
                <a:rPr lang="zh-CN" altLang="en-US" sz="4000" b="1" spc="600" dirty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题号</a:t>
              </a:r>
              <a:r>
                <a:rPr lang="en-US" altLang="zh-CN" sz="4000" b="1" spc="600" dirty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1203</a:t>
              </a:r>
              <a:endParaRPr lang="zh-CN" altLang="en-US" sz="40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endParaRPr>
            </a:p>
          </p:txBody>
        </p:sp>
      </p:grpSp>
      <p:sp>
        <p:nvSpPr>
          <p:cNvPr id="9" name="文本框 8" descr="7b0a202020202262756c6c6574223a20227b5c2263617465676f727949645c223a31303030352c5c2274656d706c61746549645c223a32303233313332387d220a7d0a"/>
          <p:cNvSpPr txBox="1"/>
          <p:nvPr/>
        </p:nvSpPr>
        <p:spPr>
          <a:xfrm>
            <a:off x="900978" y="3556232"/>
            <a:ext cx="22002323" cy="45921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4000" dirty="0">
                <a:solidFill>
                  <a:srgbClr val="0070C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【</a:t>
            </a:r>
            <a:r>
              <a:rPr lang="zh-CN" altLang="en-US" sz="4000" dirty="0">
                <a:solidFill>
                  <a:srgbClr val="0070C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题目描述</a:t>
            </a:r>
            <a:r>
              <a:rPr lang="en-US" altLang="zh-CN" sz="4000" dirty="0">
                <a:solidFill>
                  <a:srgbClr val="0070C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】 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小明有两个字符串，分别为 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S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，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T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。请你求出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T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串的前缀在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S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串中出现的最长长度为多少。</a:t>
            </a:r>
          </a:p>
          <a:p>
            <a:pPr algn="l">
              <a:lnSpc>
                <a:spcPct val="150000"/>
              </a:lnSpc>
            </a:pPr>
            <a:r>
              <a:rPr lang="en-US" altLang="zh-CN" sz="4000" dirty="0">
                <a:solidFill>
                  <a:srgbClr val="0070C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【</a:t>
            </a:r>
            <a:r>
              <a:rPr lang="zh-CN" altLang="en-US" sz="4000" dirty="0">
                <a:solidFill>
                  <a:srgbClr val="0070C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输入描述</a:t>
            </a:r>
            <a:r>
              <a:rPr lang="en-US" altLang="zh-CN" sz="4000" dirty="0">
                <a:solidFill>
                  <a:srgbClr val="0070C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】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输入包含两行，每行包含一个字符串，分别表示 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S,T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。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1≤∣S∣,∣T∣≤10</a:t>
            </a:r>
            <a:r>
              <a:rPr lang="en-US" altLang="zh-CN" sz="4000" baseline="30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6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 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，保证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S,T 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只包含小写字母。</a:t>
            </a:r>
          </a:p>
          <a:p>
            <a:pPr algn="l">
              <a:lnSpc>
                <a:spcPct val="150000"/>
              </a:lnSpc>
            </a:pPr>
            <a:r>
              <a:rPr lang="en-US" altLang="zh-CN" sz="4000" dirty="0">
                <a:solidFill>
                  <a:srgbClr val="0070C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【</a:t>
            </a:r>
            <a:r>
              <a:rPr lang="zh-CN" altLang="en-US" sz="4000" dirty="0">
                <a:solidFill>
                  <a:srgbClr val="0070C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输出描述</a:t>
            </a:r>
            <a:r>
              <a:rPr lang="en-US" altLang="zh-CN" sz="4000" dirty="0">
                <a:solidFill>
                  <a:srgbClr val="0070C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】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输出共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1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行，包含一个整数，表示答案。 </a:t>
            </a:r>
            <a:endParaRPr lang="en-US" sz="40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8761540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35" y="-30121"/>
            <a:ext cx="24382730" cy="2524629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027" y="1215"/>
              <a:ext cx="24127" cy="15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zh-CN" altLang="en-US" sz="5600" b="1" spc="600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例题：标题统计 </a:t>
              </a:r>
              <a:r>
                <a:rPr lang="en-US" altLang="zh-CN" sz="5600" b="1" spc="600" dirty="0" err="1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lanqiaoOJ</a:t>
              </a:r>
              <a:r>
                <a:rPr lang="zh-CN" altLang="en-US" sz="5600" b="1" spc="600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题号</a:t>
              </a:r>
              <a:r>
                <a:rPr lang="en-US" altLang="zh-CN" sz="5600" b="1" spc="600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325</a:t>
              </a:r>
              <a:endParaRPr lang="zh-CN" altLang="en-US" sz="5600" b="1" spc="6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sp>
        <p:nvSpPr>
          <p:cNvPr id="2" name="文本框 1" descr="7b0a202020202262756c6c6574223a20227b5c2263617465676f727949645c223a31303030352c5c2274656d706c61746549645c223a32303233313332387d220a7d0a"/>
          <p:cNvSpPr txBox="1"/>
          <p:nvPr/>
        </p:nvSpPr>
        <p:spPr>
          <a:xfrm>
            <a:off x="652746" y="2666772"/>
            <a:ext cx="22645404" cy="5847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70000"/>
              </a:lnSpc>
            </a:pPr>
            <a:r>
              <a:rPr lang="en-US" altLang="zh-CN" sz="4400" dirty="0">
                <a:solidFill>
                  <a:srgbClr val="2E7EF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【</a:t>
            </a:r>
            <a:r>
              <a:rPr lang="zh-CN" altLang="en-US" sz="4400" dirty="0">
                <a:solidFill>
                  <a:srgbClr val="2E7EF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题目描述</a:t>
            </a:r>
            <a:r>
              <a:rPr lang="en-US" altLang="zh-CN" sz="4400" dirty="0">
                <a:solidFill>
                  <a:srgbClr val="2E7EF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】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凯凯刚写了一篇美妙的作文，请问这篇作文的标题中有多少个字符？注意：标题中可能包含大、小写英文字母、数字字符、空格和换行符。统计标题字符数时，空格和换行符不计算在内。</a:t>
            </a:r>
          </a:p>
          <a:p>
            <a:pPr algn="l">
              <a:lnSpc>
                <a:spcPct val="170000"/>
              </a:lnSpc>
            </a:pPr>
            <a:r>
              <a:rPr lang="en-US" altLang="zh-CN" sz="4400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【</a:t>
            </a:r>
            <a:r>
              <a:rPr lang="zh-CN" altLang="en-US" sz="4400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输入描述</a:t>
            </a:r>
            <a:r>
              <a:rPr lang="en-US" altLang="zh-CN" sz="4400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】 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输入文件只有一行，一个字符串 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 (1≤∣s∣≤5)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</a:p>
          <a:p>
            <a:pPr algn="l">
              <a:lnSpc>
                <a:spcPct val="170000"/>
              </a:lnSpc>
            </a:pPr>
            <a:r>
              <a:rPr lang="en-US" altLang="zh-CN" sz="4400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【</a:t>
            </a:r>
            <a:r>
              <a:rPr lang="zh-CN" altLang="en-US" sz="4400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输出描述</a:t>
            </a:r>
            <a:r>
              <a:rPr lang="en-US" altLang="zh-CN" sz="4400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】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输出只有一行，包含一个整数，即作文标题的字符数（不含空格和换行符）。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68707643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35" y="-30121"/>
            <a:ext cx="24382730" cy="2524629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/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027" y="1215"/>
              <a:ext cx="24127" cy="111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zh-CN" altLang="en-US" sz="4000" b="1" spc="600" dirty="0" smtClean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思路</a:t>
              </a:r>
              <a:endParaRPr lang="zh-CN" altLang="en-US" sz="40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endParaRPr>
            </a:p>
          </p:txBody>
        </p:sp>
      </p:grpSp>
      <p:sp>
        <p:nvSpPr>
          <p:cNvPr id="9" name="文本框 8" descr="7b0a202020202262756c6c6574223a20227b5c2263617465676f727949645c223a31303030352c5c2274656d706c61746549645c223a32303233313332387d220a7d0a"/>
          <p:cNvSpPr txBox="1"/>
          <p:nvPr/>
        </p:nvSpPr>
        <p:spPr>
          <a:xfrm>
            <a:off x="862067" y="2836385"/>
            <a:ext cx="22002323" cy="55154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本题求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T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的前缀在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S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中出现的最长长度。简单的思路是：枚举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T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的每个前缀，对每个前缀，用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KMP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到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S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中找这个前缀，在所有匹配到的前缀中找最长的，就是答案。</a:t>
            </a:r>
          </a:p>
          <a:p>
            <a:pPr algn="l">
              <a:lnSpc>
                <a:spcPct val="150000"/>
              </a:lnSpc>
            </a:pP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不过，其实并不需要做多次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KMP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，只做一次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KMP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即可。</a:t>
            </a:r>
          </a:p>
          <a:p>
            <a:pPr algn="l">
              <a:lnSpc>
                <a:spcPct val="150000"/>
              </a:lnSpc>
            </a:pP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回顾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KMP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算法，是用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P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匹配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S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，逐个移动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P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的指针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j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，直到失配为止，失配之前的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P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的前缀在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S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中匹配到了。那么只要记录匹配到的最长前缀，就是题目要求的答案。</a:t>
            </a:r>
          </a:p>
          <a:p>
            <a:pPr algn="l">
              <a:lnSpc>
                <a:spcPct val="150000"/>
              </a:lnSpc>
            </a:pPr>
            <a:r>
              <a:rPr lang="zh-CN" altLang="en-US" sz="40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这是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KMP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算法的裸</a:t>
            </a:r>
            <a:r>
              <a:rPr lang="zh-CN" altLang="en-US" sz="40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题。</a:t>
            </a:r>
            <a:endParaRPr lang="en-US" sz="40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88675187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pic>
        <p:nvPicPr>
          <p:cNvPr id="10" name="图片 9"/>
          <p:cNvPicPr/>
          <p:nvPr/>
        </p:nvPicPr>
        <p:blipFill>
          <a:blip r:embed="rId5">
            <a:lum bright="34000" contrast="-8000"/>
          </a:blip>
          <a:srcRect l="20046" t="6270" r="19548" b="5808"/>
          <a:stretch>
            <a:fillRect/>
          </a:stretch>
        </p:blipFill>
        <p:spPr>
          <a:xfrm rot="5400000">
            <a:off x="8857019" y="-932218"/>
            <a:ext cx="13487399" cy="1651388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2" name="文本框 13" descr="7b0a202020202262756c6c6574223a20227b5c2263617465676f727949645c223a31303030352c5c2274656d706c61746549645c223a32303233313332387d220a7d0a"/>
          <p:cNvSpPr txBox="1"/>
          <p:nvPr/>
        </p:nvSpPr>
        <p:spPr>
          <a:xfrm>
            <a:off x="8277225" y="1337311"/>
            <a:ext cx="15451380" cy="1634293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1pPr>
            <a:lvl2pPr marL="0" marR="0" indent="45720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2pPr>
            <a:lvl3pPr marL="0" marR="0" indent="91440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3pPr>
            <a:lvl4pPr marL="0" marR="0" indent="137160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4pPr>
            <a:lvl5pPr marL="0" marR="0" indent="182880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5pPr>
            <a:lvl6pPr marL="0" marR="0" indent="228600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6pPr>
            <a:lvl7pPr marL="0" marR="0" indent="274320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7pPr>
            <a:lvl8pPr marL="0" marR="0" indent="320040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8pPr>
            <a:lvl9pPr marL="0" marR="0" indent="365760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9pPr>
          </a:lstStyle>
          <a:p>
            <a:pPr algn="l"/>
            <a:r>
              <a:rPr lang="en-US" altLang="zh-CN" sz="1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#include&lt;bits/</a:t>
            </a:r>
            <a:r>
              <a:rPr lang="en-US" altLang="zh-CN" sz="16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stdc</a:t>
            </a:r>
            <a:r>
              <a:rPr lang="en-US" altLang="zh-CN" sz="1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++.h&gt;</a:t>
            </a:r>
          </a:p>
          <a:p>
            <a:pPr algn="l"/>
            <a:r>
              <a:rPr lang="en-US" altLang="zh-CN" sz="1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using namespace </a:t>
            </a:r>
            <a:r>
              <a:rPr lang="en-US" altLang="zh-CN" sz="16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std</a:t>
            </a:r>
            <a:r>
              <a:rPr lang="en-US" altLang="zh-CN" sz="1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;</a:t>
            </a:r>
          </a:p>
          <a:p>
            <a:pPr algn="l"/>
            <a:r>
              <a:rPr lang="en-US" altLang="zh-CN" sz="16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const</a:t>
            </a:r>
            <a:r>
              <a:rPr lang="en-US" altLang="zh-CN" sz="1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int</a:t>
            </a:r>
            <a:r>
              <a:rPr lang="en-US" altLang="zh-CN" sz="1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N = 1e6+5;</a:t>
            </a:r>
          </a:p>
          <a:p>
            <a:pPr algn="l"/>
            <a:r>
              <a:rPr lang="en-US" altLang="zh-CN" sz="16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int</a:t>
            </a:r>
            <a:r>
              <a:rPr lang="en-US" altLang="zh-CN" sz="1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Next[N];</a:t>
            </a:r>
          </a:p>
          <a:p>
            <a:pPr algn="l"/>
            <a:r>
              <a:rPr lang="en-US" altLang="zh-CN" sz="1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void </a:t>
            </a:r>
            <a:r>
              <a:rPr lang="en-US" altLang="zh-CN" sz="16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getNext</a:t>
            </a:r>
            <a:r>
              <a:rPr lang="en-US" altLang="zh-CN" sz="1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(string p){               //</a:t>
            </a:r>
            <a:r>
              <a:rPr lang="zh-CN" altLang="en-US" sz="1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计算</a:t>
            </a:r>
            <a:r>
              <a:rPr lang="en-US" altLang="zh-CN" sz="1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Next[1]~Next[</a:t>
            </a:r>
            <a:r>
              <a:rPr lang="en-US" altLang="zh-CN" sz="16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plen</a:t>
            </a:r>
            <a:r>
              <a:rPr lang="en-US" altLang="zh-CN" sz="1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]</a:t>
            </a:r>
          </a:p>
          <a:p>
            <a:pPr algn="l"/>
            <a:r>
              <a:rPr lang="en-US" altLang="zh-CN" sz="1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Next[0]=0; Next[1]=0;</a:t>
            </a:r>
          </a:p>
          <a:p>
            <a:pPr algn="l"/>
            <a:r>
              <a:rPr lang="en-US" altLang="zh-CN" sz="1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for(</a:t>
            </a:r>
            <a:r>
              <a:rPr lang="en-US" altLang="zh-CN" sz="16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int</a:t>
            </a:r>
            <a:r>
              <a:rPr lang="en-US" altLang="zh-CN" sz="1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sz="1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=1; </a:t>
            </a:r>
            <a:r>
              <a:rPr lang="en-US" altLang="zh-CN" sz="16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sz="1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&lt; </a:t>
            </a:r>
            <a:r>
              <a:rPr lang="en-US" altLang="zh-CN" sz="16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p.size</a:t>
            </a:r>
            <a:r>
              <a:rPr lang="en-US" altLang="zh-CN" sz="1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(); </a:t>
            </a:r>
            <a:r>
              <a:rPr lang="en-US" altLang="zh-CN" sz="16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sz="1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++){  //</a:t>
            </a:r>
            <a:r>
              <a:rPr lang="zh-CN" altLang="en-US" sz="1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把</a:t>
            </a:r>
            <a:r>
              <a:rPr lang="en-US" altLang="zh-CN" sz="16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zh-CN" altLang="en-US" sz="1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的增加看成后缀的逐步扩展</a:t>
            </a:r>
          </a:p>
          <a:p>
            <a:pPr algn="l"/>
            <a:r>
              <a:rPr lang="zh-CN" altLang="en-US" sz="1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</a:t>
            </a:r>
            <a:r>
              <a:rPr lang="en-US" altLang="zh-CN" sz="16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int</a:t>
            </a:r>
            <a:r>
              <a:rPr lang="en-US" altLang="zh-CN" sz="1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j = Next[</a:t>
            </a:r>
            <a:r>
              <a:rPr lang="en-US" altLang="zh-CN" sz="16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sz="1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];              //j</a:t>
            </a:r>
            <a:r>
              <a:rPr lang="zh-CN" altLang="en-US" sz="1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的后移：</a:t>
            </a:r>
            <a:r>
              <a:rPr lang="en-US" altLang="zh-CN" sz="1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j</a:t>
            </a:r>
            <a:r>
              <a:rPr lang="zh-CN" altLang="en-US" sz="1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指向前缀阴影</a:t>
            </a:r>
            <a:r>
              <a:rPr lang="en-US" altLang="zh-CN" sz="1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w</a:t>
            </a:r>
            <a:r>
              <a:rPr lang="zh-CN" altLang="en-US" sz="1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的后一个字符</a:t>
            </a:r>
          </a:p>
          <a:p>
            <a:pPr algn="l"/>
            <a:r>
              <a:rPr lang="zh-CN" altLang="en-US" sz="1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</a:t>
            </a:r>
            <a:r>
              <a:rPr lang="en-US" altLang="zh-CN" sz="1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while(j &amp;&amp; p[</a:t>
            </a:r>
            <a:r>
              <a:rPr lang="en-US" altLang="zh-CN" sz="16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sz="1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] != p[j])      //</a:t>
            </a:r>
            <a:r>
              <a:rPr lang="zh-CN" altLang="en-US" sz="1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阴影的后一个字符不相同</a:t>
            </a:r>
          </a:p>
          <a:p>
            <a:pPr algn="l"/>
            <a:r>
              <a:rPr lang="zh-CN" altLang="en-US" sz="1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    </a:t>
            </a:r>
            <a:r>
              <a:rPr lang="en-US" altLang="zh-CN" sz="1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j = Next[j];              //</a:t>
            </a:r>
            <a:r>
              <a:rPr lang="zh-CN" altLang="en-US" sz="1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更新</a:t>
            </a:r>
            <a:r>
              <a:rPr lang="en-US" altLang="zh-CN" sz="1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j</a:t>
            </a:r>
          </a:p>
          <a:p>
            <a:pPr algn="l"/>
            <a:r>
              <a:rPr lang="en-US" altLang="zh-CN" sz="1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if(p[</a:t>
            </a:r>
            <a:r>
              <a:rPr lang="en-US" altLang="zh-CN" sz="16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sz="1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]==p[j])   Next[i+1] = j+1;</a:t>
            </a:r>
          </a:p>
          <a:p>
            <a:pPr algn="l"/>
            <a:r>
              <a:rPr lang="en-US" altLang="zh-CN" sz="1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else             Next[i+1] = 0;</a:t>
            </a:r>
          </a:p>
          <a:p>
            <a:pPr algn="l"/>
            <a:r>
              <a:rPr lang="en-US" altLang="zh-CN" sz="1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}</a:t>
            </a:r>
          </a:p>
          <a:p>
            <a:pPr algn="l"/>
            <a:r>
              <a:rPr lang="en-US" altLang="zh-CN" sz="1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}</a:t>
            </a:r>
          </a:p>
          <a:p>
            <a:pPr algn="l"/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int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kmp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(string s, string p) {         //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在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中找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p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int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ans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=0;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int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slen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=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s.size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(),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plen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=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p.size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();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int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j=0;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lang="en-US" altLang="zh-CN" sz="32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for(</a:t>
            </a:r>
            <a:r>
              <a:rPr lang="en-US" altLang="zh-CN" sz="3200" dirty="0" err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int</a:t>
            </a:r>
            <a:r>
              <a:rPr lang="en-US" altLang="zh-CN" sz="32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sz="3200" dirty="0" err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sz="32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=0; </a:t>
            </a:r>
            <a:r>
              <a:rPr lang="en-US" altLang="zh-CN" sz="3200" dirty="0" err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sz="32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&lt;</a:t>
            </a:r>
            <a:r>
              <a:rPr lang="en-US" altLang="zh-CN" sz="3200" dirty="0" err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slen</a:t>
            </a:r>
            <a:r>
              <a:rPr lang="en-US" altLang="zh-CN" sz="32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; </a:t>
            </a:r>
            <a:r>
              <a:rPr lang="en-US" altLang="zh-CN" sz="3200" dirty="0" err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sz="32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++) {     //</a:t>
            </a:r>
            <a:r>
              <a:rPr lang="zh-CN" altLang="en-US" sz="32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匹配</a:t>
            </a:r>
            <a:r>
              <a:rPr lang="en-US" altLang="zh-CN" sz="32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</a:t>
            </a:r>
            <a:r>
              <a:rPr lang="zh-CN" altLang="en-US" sz="32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和</a:t>
            </a:r>
            <a:r>
              <a:rPr lang="en-US" altLang="zh-CN" sz="32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P</a:t>
            </a:r>
            <a:r>
              <a:rPr lang="zh-CN" altLang="en-US" sz="32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的每个字符</a:t>
            </a:r>
          </a:p>
          <a:p>
            <a:pPr algn="l"/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while(j &amp;&amp; s[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]!=p[j])      //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失配了</a:t>
            </a:r>
          </a:p>
          <a:p>
            <a:pPr algn="l"/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     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j=Next[j];             //j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滑动到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Next[j]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位置</a:t>
            </a:r>
          </a:p>
          <a:p>
            <a:pPr algn="l"/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if(s[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]==p[j]) {            //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当前位置的字符匹配，继续</a:t>
            </a:r>
          </a:p>
          <a:p>
            <a:pPr algn="l"/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   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j++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;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   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ans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=max(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ans,j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);         //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统计最长匹配</a:t>
            </a:r>
          </a:p>
          <a:p>
            <a:pPr algn="l"/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}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if(j ==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plen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) {             //j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到了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P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的末尾，找到了一个完全匹配</a:t>
            </a:r>
          </a:p>
          <a:p>
            <a:pPr algn="l"/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    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//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这个匹配，在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中的起点是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i+1-plen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，末尾是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。如有需要可以打印：</a:t>
            </a:r>
          </a:p>
          <a:p>
            <a:pPr algn="l"/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    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//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printf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("at location=%d, %s\n", i+1-plen,&amp;s[i+1-plen]);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   return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ans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;             //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最长前缀就是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p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的长度，直接返回</a:t>
            </a:r>
          </a:p>
          <a:p>
            <a:pPr algn="l"/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}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}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return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ans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;                     //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返回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p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在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中出现的最长前缀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}</a:t>
            </a:r>
          </a:p>
          <a:p>
            <a:pPr algn="l"/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int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main(){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string s, t;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cin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&gt;&gt; s &gt;&gt; t;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getNext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(t);                     //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预计算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Next[]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数组</a:t>
            </a:r>
          </a:p>
          <a:p>
            <a:pPr algn="l"/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cout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&lt;&lt;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kmp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(s, t);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return 0;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}</a:t>
            </a:r>
          </a:p>
        </p:txBody>
      </p:sp>
      <p:sp>
        <p:nvSpPr>
          <p:cNvPr id="2" name="矩形标注 1"/>
          <p:cNvSpPr/>
          <p:nvPr/>
        </p:nvSpPr>
        <p:spPr>
          <a:xfrm>
            <a:off x="1462292" y="6472238"/>
            <a:ext cx="5071936" cy="1704975"/>
          </a:xfrm>
          <a:prstGeom prst="wedgeRectCallout">
            <a:avLst>
              <a:gd name="adj1" fmla="val 94785"/>
              <a:gd name="adj2" fmla="val -214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zh-CN" sz="3600" dirty="0">
                <a:solidFill>
                  <a:srgbClr val="FFFF00"/>
                </a:solidFill>
              </a:rPr>
              <a:t>S</a:t>
            </a:r>
            <a:r>
              <a:rPr lang="zh-CN" altLang="en-US" sz="3600" dirty="0">
                <a:solidFill>
                  <a:srgbClr val="FFFF00"/>
                </a:solidFill>
              </a:rPr>
              <a:t>的</a:t>
            </a:r>
            <a:r>
              <a:rPr lang="en-US" altLang="zh-CN" sz="3600" dirty="0" err="1">
                <a:solidFill>
                  <a:srgbClr val="FFFF00"/>
                </a:solidFill>
              </a:rPr>
              <a:t>i</a:t>
            </a:r>
            <a:r>
              <a:rPr lang="zh-CN" altLang="en-US" sz="3600" dirty="0">
                <a:solidFill>
                  <a:srgbClr val="FFFF00"/>
                </a:solidFill>
              </a:rPr>
              <a:t>指针，它不回溯，用</a:t>
            </a:r>
            <a:r>
              <a:rPr lang="en-US" altLang="zh-CN" sz="3600" dirty="0">
                <a:solidFill>
                  <a:srgbClr val="FFFF00"/>
                </a:solidFill>
              </a:rPr>
              <a:t>for</a:t>
            </a:r>
            <a:r>
              <a:rPr lang="zh-CN" altLang="en-US" sz="3600" dirty="0">
                <a:solidFill>
                  <a:srgbClr val="FFFF00"/>
                </a:solidFill>
              </a:rPr>
              <a:t>循环一直往前走。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93244527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pic>
        <p:nvPicPr>
          <p:cNvPr id="10" name="图片 9"/>
          <p:cNvPicPr/>
          <p:nvPr/>
        </p:nvPicPr>
        <p:blipFill>
          <a:blip r:embed="rId5">
            <a:lum bright="34000" contrast="-8000"/>
          </a:blip>
          <a:srcRect l="20046" t="6270" r="19548" b="5808"/>
          <a:stretch>
            <a:fillRect/>
          </a:stretch>
        </p:blipFill>
        <p:spPr>
          <a:xfrm rot="5400000">
            <a:off x="8857019" y="-932218"/>
            <a:ext cx="13487399" cy="1651388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2" name="文本框 13" descr="7b0a202020202262756c6c6574223a20227b5c2263617465676f727949645c223a31303030352c5c2274656d706c61746549645c223a32303233313332387d220a7d0a"/>
          <p:cNvSpPr txBox="1"/>
          <p:nvPr/>
        </p:nvSpPr>
        <p:spPr>
          <a:xfrm>
            <a:off x="8277225" y="1337311"/>
            <a:ext cx="15451380" cy="173278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1pPr>
            <a:lvl2pPr marL="0" marR="0" indent="45720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2pPr>
            <a:lvl3pPr marL="0" marR="0" indent="91440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3pPr>
            <a:lvl4pPr marL="0" marR="0" indent="137160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4pPr>
            <a:lvl5pPr marL="0" marR="0" indent="182880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5pPr>
            <a:lvl6pPr marL="0" marR="0" indent="228600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6pPr>
            <a:lvl7pPr marL="0" marR="0" indent="274320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7pPr>
            <a:lvl8pPr marL="0" marR="0" indent="320040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8pPr>
            <a:lvl9pPr marL="0" marR="0" indent="365760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9pPr>
          </a:lstStyle>
          <a:p>
            <a:pPr algn="l"/>
            <a:r>
              <a:rPr lang="en-US" altLang="zh-CN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#include&lt;bits/</a:t>
            </a:r>
            <a:r>
              <a:rPr lang="en-US" altLang="zh-CN" sz="2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stdc</a:t>
            </a:r>
            <a:r>
              <a:rPr lang="en-US" altLang="zh-CN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++.h&gt;</a:t>
            </a:r>
          </a:p>
          <a:p>
            <a:pPr algn="l"/>
            <a:r>
              <a:rPr lang="en-US" altLang="zh-CN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using namespace </a:t>
            </a:r>
            <a:r>
              <a:rPr lang="en-US" altLang="zh-CN" sz="2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std</a:t>
            </a:r>
            <a:r>
              <a:rPr lang="en-US" altLang="zh-CN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;</a:t>
            </a:r>
          </a:p>
          <a:p>
            <a:pPr algn="l"/>
            <a:r>
              <a:rPr lang="en-US" altLang="zh-CN" sz="2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const</a:t>
            </a:r>
            <a:r>
              <a:rPr lang="en-US" altLang="zh-CN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sz="2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int</a:t>
            </a:r>
            <a:r>
              <a:rPr lang="en-US" altLang="zh-CN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N = 1e6+5;</a:t>
            </a:r>
          </a:p>
          <a:p>
            <a:pPr algn="l"/>
            <a:r>
              <a:rPr lang="en-US" altLang="zh-CN" sz="2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int</a:t>
            </a:r>
            <a:r>
              <a:rPr lang="en-US" altLang="zh-CN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Next[N];</a:t>
            </a:r>
          </a:p>
          <a:p>
            <a:pPr algn="l"/>
            <a:r>
              <a:rPr lang="en-US" altLang="zh-CN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void </a:t>
            </a:r>
            <a:r>
              <a:rPr lang="en-US" altLang="zh-CN" sz="2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getNext</a:t>
            </a:r>
            <a:r>
              <a:rPr lang="en-US" altLang="zh-CN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(string p){               //</a:t>
            </a:r>
            <a:r>
              <a:rPr lang="zh-CN" altLang="en-US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计算</a:t>
            </a:r>
            <a:r>
              <a:rPr lang="en-US" altLang="zh-CN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Next[1]~Next[</a:t>
            </a:r>
            <a:r>
              <a:rPr lang="en-US" altLang="zh-CN" sz="2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plen</a:t>
            </a:r>
            <a:r>
              <a:rPr lang="en-US" altLang="zh-CN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]</a:t>
            </a:r>
          </a:p>
          <a:p>
            <a:pPr algn="l"/>
            <a:r>
              <a:rPr lang="en-US" altLang="zh-CN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Next[0]=0; Next[1]=0;</a:t>
            </a:r>
          </a:p>
          <a:p>
            <a:pPr algn="l"/>
            <a:r>
              <a:rPr lang="en-US" altLang="zh-CN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for(</a:t>
            </a:r>
            <a:r>
              <a:rPr lang="en-US" altLang="zh-CN" sz="2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int</a:t>
            </a:r>
            <a:r>
              <a:rPr lang="en-US" altLang="zh-CN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sz="2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=1; </a:t>
            </a:r>
            <a:r>
              <a:rPr lang="en-US" altLang="zh-CN" sz="2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&lt; </a:t>
            </a:r>
            <a:r>
              <a:rPr lang="en-US" altLang="zh-CN" sz="2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p.size</a:t>
            </a:r>
            <a:r>
              <a:rPr lang="en-US" altLang="zh-CN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(); </a:t>
            </a:r>
            <a:r>
              <a:rPr lang="en-US" altLang="zh-CN" sz="2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++){  //</a:t>
            </a:r>
            <a:r>
              <a:rPr lang="zh-CN" altLang="en-US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把</a:t>
            </a:r>
            <a:r>
              <a:rPr lang="en-US" altLang="zh-CN" sz="2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zh-CN" altLang="en-US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的增加看成后缀的逐步扩展</a:t>
            </a:r>
          </a:p>
          <a:p>
            <a:pPr algn="l"/>
            <a:r>
              <a:rPr lang="zh-CN" altLang="en-US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</a:t>
            </a:r>
            <a:r>
              <a:rPr lang="en-US" altLang="zh-CN" sz="2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int</a:t>
            </a:r>
            <a:r>
              <a:rPr lang="en-US" altLang="zh-CN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j = Next[</a:t>
            </a:r>
            <a:r>
              <a:rPr lang="en-US" altLang="zh-CN" sz="2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];              //j</a:t>
            </a:r>
            <a:r>
              <a:rPr lang="zh-CN" altLang="en-US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的后移：</a:t>
            </a:r>
            <a:r>
              <a:rPr lang="en-US" altLang="zh-CN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j</a:t>
            </a:r>
            <a:r>
              <a:rPr lang="zh-CN" altLang="en-US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指向前缀阴影</a:t>
            </a:r>
            <a:r>
              <a:rPr lang="en-US" altLang="zh-CN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w</a:t>
            </a:r>
            <a:r>
              <a:rPr lang="zh-CN" altLang="en-US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的后一个字符</a:t>
            </a:r>
          </a:p>
          <a:p>
            <a:pPr algn="l"/>
            <a:r>
              <a:rPr lang="zh-CN" altLang="en-US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</a:t>
            </a:r>
            <a:r>
              <a:rPr lang="en-US" altLang="zh-CN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while(j &amp;&amp; p[</a:t>
            </a:r>
            <a:r>
              <a:rPr lang="en-US" altLang="zh-CN" sz="2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] != p[j])      //</a:t>
            </a:r>
            <a:r>
              <a:rPr lang="zh-CN" altLang="en-US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阴影的后一个字符不相同</a:t>
            </a:r>
          </a:p>
          <a:p>
            <a:pPr algn="l"/>
            <a:r>
              <a:rPr lang="zh-CN" altLang="en-US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    </a:t>
            </a:r>
            <a:r>
              <a:rPr lang="en-US" altLang="zh-CN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j = Next[j];              //</a:t>
            </a:r>
            <a:r>
              <a:rPr lang="zh-CN" altLang="en-US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更新</a:t>
            </a:r>
            <a:r>
              <a:rPr lang="en-US" altLang="zh-CN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j</a:t>
            </a:r>
          </a:p>
          <a:p>
            <a:pPr algn="l"/>
            <a:r>
              <a:rPr lang="en-US" altLang="zh-CN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if(p[</a:t>
            </a:r>
            <a:r>
              <a:rPr lang="en-US" altLang="zh-CN" sz="2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]==p[j])   Next[i+1] = j+1;</a:t>
            </a:r>
          </a:p>
          <a:p>
            <a:pPr algn="l"/>
            <a:r>
              <a:rPr lang="en-US" altLang="zh-CN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else             Next[i+1] = 0;</a:t>
            </a:r>
          </a:p>
          <a:p>
            <a:pPr algn="l"/>
            <a:r>
              <a:rPr lang="en-US" altLang="zh-CN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}</a:t>
            </a:r>
          </a:p>
          <a:p>
            <a:pPr algn="l"/>
            <a:r>
              <a:rPr lang="en-US" altLang="zh-CN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}</a:t>
            </a:r>
          </a:p>
          <a:p>
            <a:pPr algn="l"/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int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kmp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(string s, string p) {         //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在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中找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p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int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ans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=0;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int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slen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=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s.size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(),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plen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=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p.size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();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int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j=0;</a:t>
            </a:r>
          </a:p>
          <a:p>
            <a:pPr algn="l"/>
            <a:r>
              <a:rPr lang="en-US" altLang="zh-CN" sz="32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for(</a:t>
            </a:r>
            <a:r>
              <a:rPr lang="en-US" altLang="zh-CN" sz="3200" dirty="0" err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int</a:t>
            </a:r>
            <a:r>
              <a:rPr lang="en-US" altLang="zh-CN" sz="32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sz="3200" dirty="0" err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sz="32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=0; </a:t>
            </a:r>
            <a:r>
              <a:rPr lang="en-US" altLang="zh-CN" sz="3200" dirty="0" err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sz="32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&lt;</a:t>
            </a:r>
            <a:r>
              <a:rPr lang="en-US" altLang="zh-CN" sz="3200" dirty="0" err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slen</a:t>
            </a:r>
            <a:r>
              <a:rPr lang="en-US" altLang="zh-CN" sz="32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; </a:t>
            </a:r>
            <a:r>
              <a:rPr lang="en-US" altLang="zh-CN" sz="3200" dirty="0" err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sz="32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++) {     //</a:t>
            </a:r>
            <a:r>
              <a:rPr lang="zh-CN" altLang="en-US" sz="32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匹配</a:t>
            </a:r>
            <a:r>
              <a:rPr lang="en-US" altLang="zh-CN" sz="32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</a:t>
            </a:r>
            <a:r>
              <a:rPr lang="zh-CN" altLang="en-US" sz="32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和</a:t>
            </a:r>
            <a:r>
              <a:rPr lang="en-US" altLang="zh-CN" sz="32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P</a:t>
            </a:r>
            <a:r>
              <a:rPr lang="zh-CN" altLang="en-US" sz="32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的每个字符</a:t>
            </a:r>
          </a:p>
          <a:p>
            <a:pPr algn="l"/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while(j &amp;&amp; s[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]!=p[j])      //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失配了</a:t>
            </a:r>
          </a:p>
          <a:p>
            <a:pPr algn="l"/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     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j=Next[j];             //j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滑动到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Next[j]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位置</a:t>
            </a:r>
          </a:p>
          <a:p>
            <a:pPr algn="l"/>
            <a:r>
              <a:rPr lang="zh-CN" altLang="en-US" sz="32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</a:t>
            </a:r>
            <a:r>
              <a:rPr lang="en-US" altLang="zh-CN" sz="32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if(s[</a:t>
            </a:r>
            <a:r>
              <a:rPr lang="en-US" altLang="zh-CN" sz="3200" dirty="0" err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sz="32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]==p[j]) {            //</a:t>
            </a:r>
            <a:r>
              <a:rPr lang="zh-CN" altLang="en-US" sz="32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当前位置的字符匹配，继续</a:t>
            </a:r>
          </a:p>
          <a:p>
            <a:pPr algn="l"/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   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j++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;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   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ans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=max(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ans,j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);         //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统计最长匹配</a:t>
            </a:r>
          </a:p>
          <a:p>
            <a:pPr algn="l"/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}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if(j ==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plen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) {             //j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到了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P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的末尾，找到了一个完全匹配</a:t>
            </a:r>
          </a:p>
          <a:p>
            <a:pPr algn="l"/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    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//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这个匹配，在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中的起点是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i+1-plen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，末尾是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。如有需要可以打印：</a:t>
            </a:r>
          </a:p>
          <a:p>
            <a:pPr algn="l"/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    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//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printf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("at location=%d, %s\n", i+1-plen,&amp;s[i+1-plen]);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   return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ans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;             //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最长前缀就是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p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的长度，直接返回</a:t>
            </a:r>
          </a:p>
          <a:p>
            <a:pPr algn="l"/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}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}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return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ans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;                     //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返回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p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在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中出现的最长前缀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}</a:t>
            </a:r>
          </a:p>
          <a:p>
            <a:pPr algn="l"/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int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main(){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string s, t;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cin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&gt;&gt; s &gt;&gt; t;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getNext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(t);                     //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预计算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Next[]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数组</a:t>
            </a:r>
          </a:p>
          <a:p>
            <a:pPr algn="l"/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cout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&lt;&lt;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kmp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(s, t);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return 0;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}</a:t>
            </a:r>
          </a:p>
        </p:txBody>
      </p:sp>
      <p:sp>
        <p:nvSpPr>
          <p:cNvPr id="2" name="矩形标注 1"/>
          <p:cNvSpPr/>
          <p:nvPr/>
        </p:nvSpPr>
        <p:spPr>
          <a:xfrm>
            <a:off x="1082732" y="8412689"/>
            <a:ext cx="6105525" cy="3177064"/>
          </a:xfrm>
          <a:prstGeom prst="wedgeRectCallout">
            <a:avLst>
              <a:gd name="adj1" fmla="val 94785"/>
              <a:gd name="adj2" fmla="val -214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zh-CN" altLang="en-US" sz="3600" dirty="0">
                <a:solidFill>
                  <a:srgbClr val="FFFF00"/>
                </a:solidFill>
              </a:rPr>
              <a:t>若</a:t>
            </a:r>
            <a:r>
              <a:rPr lang="en-US" altLang="zh-CN" sz="3600" dirty="0">
                <a:solidFill>
                  <a:srgbClr val="FFFF00"/>
                </a:solidFill>
              </a:rPr>
              <a:t>s[</a:t>
            </a:r>
            <a:r>
              <a:rPr lang="en-US" altLang="zh-CN" sz="3600" dirty="0" err="1">
                <a:solidFill>
                  <a:srgbClr val="FFFF00"/>
                </a:solidFill>
              </a:rPr>
              <a:t>i</a:t>
            </a:r>
            <a:r>
              <a:rPr lang="en-US" altLang="zh-CN" sz="3600" dirty="0">
                <a:solidFill>
                  <a:srgbClr val="FFFF00"/>
                </a:solidFill>
              </a:rPr>
              <a:t>]==p[j]</a:t>
            </a:r>
            <a:r>
              <a:rPr lang="zh-CN" altLang="en-US" sz="3600" dirty="0">
                <a:solidFill>
                  <a:srgbClr val="FFFF00"/>
                </a:solidFill>
              </a:rPr>
              <a:t>，说明当前</a:t>
            </a:r>
            <a:r>
              <a:rPr lang="en-US" altLang="zh-CN" sz="3600" dirty="0">
                <a:solidFill>
                  <a:srgbClr val="FFFF00"/>
                </a:solidFill>
              </a:rPr>
              <a:t>P</a:t>
            </a:r>
            <a:r>
              <a:rPr lang="zh-CN" altLang="en-US" sz="3600" dirty="0">
                <a:solidFill>
                  <a:srgbClr val="FFFF00"/>
                </a:solidFill>
              </a:rPr>
              <a:t>的字符和</a:t>
            </a:r>
            <a:r>
              <a:rPr lang="en-US" altLang="zh-CN" sz="3600" dirty="0">
                <a:solidFill>
                  <a:srgbClr val="FFFF00"/>
                </a:solidFill>
              </a:rPr>
              <a:t>S</a:t>
            </a:r>
            <a:r>
              <a:rPr lang="zh-CN" altLang="en-US" sz="3600" dirty="0">
                <a:solidFill>
                  <a:srgbClr val="FFFF00"/>
                </a:solidFill>
              </a:rPr>
              <a:t>的字符</a:t>
            </a:r>
            <a:r>
              <a:rPr lang="zh-CN" altLang="en-US" sz="3600" dirty="0" smtClean="0">
                <a:solidFill>
                  <a:srgbClr val="FFFF00"/>
                </a:solidFill>
              </a:rPr>
              <a:t>匹配</a:t>
            </a:r>
            <a:endParaRPr lang="en-US" altLang="zh-CN" sz="3600" dirty="0" smtClean="0">
              <a:solidFill>
                <a:srgbClr val="FFFF00"/>
              </a:solidFill>
            </a:endParaRPr>
          </a:p>
          <a:p>
            <a:pPr algn="l"/>
            <a:r>
              <a:rPr lang="en-US" altLang="zh-CN" sz="3600" dirty="0" err="1" smtClean="0">
                <a:solidFill>
                  <a:srgbClr val="FFFF00"/>
                </a:solidFill>
              </a:rPr>
              <a:t>j</a:t>
            </a:r>
            <a:r>
              <a:rPr lang="en-US" altLang="zh-CN" sz="3600" dirty="0" err="1">
                <a:solidFill>
                  <a:srgbClr val="FFFF00"/>
                </a:solidFill>
              </a:rPr>
              <a:t>++</a:t>
            </a:r>
            <a:r>
              <a:rPr lang="zh-CN" altLang="en-US" sz="3600" dirty="0" smtClean="0">
                <a:solidFill>
                  <a:srgbClr val="FFFF00"/>
                </a:solidFill>
              </a:rPr>
              <a:t>，</a:t>
            </a:r>
            <a:endParaRPr lang="en-US" altLang="zh-CN" sz="3600" dirty="0" smtClean="0">
              <a:solidFill>
                <a:srgbClr val="FFFF00"/>
              </a:solidFill>
            </a:endParaRPr>
          </a:p>
          <a:p>
            <a:pPr algn="l"/>
            <a:r>
              <a:rPr lang="zh-CN" altLang="en-US" sz="3600" dirty="0" smtClean="0">
                <a:solidFill>
                  <a:srgbClr val="FFFF00"/>
                </a:solidFill>
              </a:rPr>
              <a:t>同时</a:t>
            </a:r>
            <a:r>
              <a:rPr lang="zh-CN" altLang="en-US" sz="3600" dirty="0">
                <a:solidFill>
                  <a:srgbClr val="FFFF00"/>
                </a:solidFill>
              </a:rPr>
              <a:t>回到</a:t>
            </a:r>
            <a:r>
              <a:rPr lang="en-US" altLang="zh-CN" sz="3600" dirty="0" smtClean="0">
                <a:solidFill>
                  <a:srgbClr val="FFFF00"/>
                </a:solidFill>
              </a:rPr>
              <a:t>13</a:t>
            </a:r>
            <a:r>
              <a:rPr lang="zh-CN" altLang="en-US" sz="3600" dirty="0" smtClean="0">
                <a:solidFill>
                  <a:srgbClr val="FFFF00"/>
                </a:solidFill>
              </a:rPr>
              <a:t>行</a:t>
            </a:r>
            <a:r>
              <a:rPr lang="en-US" altLang="zh-CN" sz="3600" dirty="0" err="1" smtClean="0">
                <a:solidFill>
                  <a:srgbClr val="FFFF00"/>
                </a:solidFill>
              </a:rPr>
              <a:t>i</a:t>
            </a:r>
            <a:r>
              <a:rPr lang="en-US" altLang="zh-CN" sz="3600" dirty="0" smtClean="0">
                <a:solidFill>
                  <a:srgbClr val="FFFF00"/>
                </a:solidFill>
              </a:rPr>
              <a:t>++</a:t>
            </a:r>
          </a:p>
          <a:p>
            <a:pPr algn="l"/>
            <a:r>
              <a:rPr lang="zh-CN" altLang="en-US" sz="3600" dirty="0" smtClean="0">
                <a:solidFill>
                  <a:srgbClr val="FFFF00"/>
                </a:solidFill>
              </a:rPr>
              <a:t>下一步</a:t>
            </a:r>
            <a:r>
              <a:rPr lang="zh-CN" altLang="en-US" sz="3600" dirty="0">
                <a:solidFill>
                  <a:srgbClr val="FFFF00"/>
                </a:solidFill>
              </a:rPr>
              <a:t>匹配</a:t>
            </a:r>
            <a:r>
              <a:rPr lang="en-US" altLang="zh-CN" sz="3600" dirty="0">
                <a:solidFill>
                  <a:srgbClr val="FFFF00"/>
                </a:solidFill>
              </a:rPr>
              <a:t>s[i+1]</a:t>
            </a:r>
            <a:r>
              <a:rPr lang="zh-CN" altLang="en-US" sz="3600" dirty="0">
                <a:solidFill>
                  <a:srgbClr val="FFFF00"/>
                </a:solidFill>
              </a:rPr>
              <a:t>和</a:t>
            </a:r>
            <a:r>
              <a:rPr lang="en-US" altLang="zh-CN" sz="3600" dirty="0">
                <a:solidFill>
                  <a:srgbClr val="FFFF00"/>
                </a:solidFill>
              </a:rPr>
              <a:t>p[j+1]</a:t>
            </a:r>
            <a:r>
              <a:rPr lang="zh-CN" altLang="en-US" sz="3600" dirty="0">
                <a:solidFill>
                  <a:srgbClr val="FFFF00"/>
                </a:solidFill>
              </a:rPr>
              <a:t>。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94830404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pic>
        <p:nvPicPr>
          <p:cNvPr id="10" name="图片 9"/>
          <p:cNvPicPr/>
          <p:nvPr/>
        </p:nvPicPr>
        <p:blipFill>
          <a:blip r:embed="rId5">
            <a:lum bright="34000" contrast="-8000"/>
          </a:blip>
          <a:srcRect l="20046" t="6270" r="19548" b="5808"/>
          <a:stretch>
            <a:fillRect/>
          </a:stretch>
        </p:blipFill>
        <p:spPr>
          <a:xfrm rot="5400000">
            <a:off x="8857019" y="-932218"/>
            <a:ext cx="13487399" cy="1651388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2" name="文本框 13" descr="7b0a202020202262756c6c6574223a20227b5c2263617465676f727949645c223a31303030352c5c2274656d706c61746549645c223a32303233313332387d220a7d0a"/>
          <p:cNvSpPr txBox="1"/>
          <p:nvPr/>
        </p:nvSpPr>
        <p:spPr>
          <a:xfrm>
            <a:off x="8277225" y="1337311"/>
            <a:ext cx="15451380" cy="173278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1pPr>
            <a:lvl2pPr marL="0" marR="0" indent="45720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2pPr>
            <a:lvl3pPr marL="0" marR="0" indent="91440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3pPr>
            <a:lvl4pPr marL="0" marR="0" indent="137160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4pPr>
            <a:lvl5pPr marL="0" marR="0" indent="182880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5pPr>
            <a:lvl6pPr marL="0" marR="0" indent="228600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6pPr>
            <a:lvl7pPr marL="0" marR="0" indent="274320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7pPr>
            <a:lvl8pPr marL="0" marR="0" indent="320040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8pPr>
            <a:lvl9pPr marL="0" marR="0" indent="365760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9pPr>
          </a:lstStyle>
          <a:p>
            <a:pPr algn="l"/>
            <a:r>
              <a:rPr lang="en-US" altLang="zh-CN" sz="1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#include&lt;bits/</a:t>
            </a:r>
            <a:r>
              <a:rPr lang="en-US" altLang="zh-CN" sz="18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stdc</a:t>
            </a:r>
            <a:r>
              <a:rPr lang="en-US" altLang="zh-CN" sz="1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++.h&gt;</a:t>
            </a:r>
          </a:p>
          <a:p>
            <a:pPr algn="l"/>
            <a:r>
              <a:rPr lang="en-US" altLang="zh-CN" sz="1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using namespace </a:t>
            </a:r>
            <a:r>
              <a:rPr lang="en-US" altLang="zh-CN" sz="18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std</a:t>
            </a:r>
            <a:r>
              <a:rPr lang="en-US" altLang="zh-CN" sz="1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;</a:t>
            </a:r>
          </a:p>
          <a:p>
            <a:pPr algn="l"/>
            <a:r>
              <a:rPr lang="en-US" altLang="zh-CN" sz="18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const</a:t>
            </a:r>
            <a:r>
              <a:rPr lang="en-US" altLang="zh-CN" sz="1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sz="18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int</a:t>
            </a:r>
            <a:r>
              <a:rPr lang="en-US" altLang="zh-CN" sz="1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N = 1e6+5;</a:t>
            </a:r>
          </a:p>
          <a:p>
            <a:pPr algn="l"/>
            <a:r>
              <a:rPr lang="en-US" altLang="zh-CN" sz="18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int</a:t>
            </a:r>
            <a:r>
              <a:rPr lang="en-US" altLang="zh-CN" sz="1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Next[N];</a:t>
            </a:r>
          </a:p>
          <a:p>
            <a:pPr algn="l"/>
            <a:r>
              <a:rPr lang="en-US" altLang="zh-CN" sz="1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void </a:t>
            </a:r>
            <a:r>
              <a:rPr lang="en-US" altLang="zh-CN" sz="18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getNext</a:t>
            </a:r>
            <a:r>
              <a:rPr lang="en-US" altLang="zh-CN" sz="1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(string p){               //</a:t>
            </a:r>
            <a:r>
              <a:rPr lang="zh-CN" altLang="en-US" sz="1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计算</a:t>
            </a:r>
            <a:r>
              <a:rPr lang="en-US" altLang="zh-CN" sz="1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Next[1]~Next[</a:t>
            </a:r>
            <a:r>
              <a:rPr lang="en-US" altLang="zh-CN" sz="18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plen</a:t>
            </a:r>
            <a:r>
              <a:rPr lang="en-US" altLang="zh-CN" sz="1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]</a:t>
            </a:r>
          </a:p>
          <a:p>
            <a:pPr algn="l"/>
            <a:r>
              <a:rPr lang="en-US" altLang="zh-CN" sz="1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Next[0]=0; Next[1]=0;</a:t>
            </a:r>
          </a:p>
          <a:p>
            <a:pPr algn="l"/>
            <a:r>
              <a:rPr lang="en-US" altLang="zh-CN" sz="1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for(</a:t>
            </a:r>
            <a:r>
              <a:rPr lang="en-US" altLang="zh-CN" sz="18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int</a:t>
            </a:r>
            <a:r>
              <a:rPr lang="en-US" altLang="zh-CN" sz="1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sz="18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sz="1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=1; </a:t>
            </a:r>
            <a:r>
              <a:rPr lang="en-US" altLang="zh-CN" sz="18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sz="1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&lt; </a:t>
            </a:r>
            <a:r>
              <a:rPr lang="en-US" altLang="zh-CN" sz="18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p.size</a:t>
            </a:r>
            <a:r>
              <a:rPr lang="en-US" altLang="zh-CN" sz="1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(); </a:t>
            </a:r>
            <a:r>
              <a:rPr lang="en-US" altLang="zh-CN" sz="18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sz="1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++){  //</a:t>
            </a:r>
            <a:r>
              <a:rPr lang="zh-CN" altLang="en-US" sz="1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把</a:t>
            </a:r>
            <a:r>
              <a:rPr lang="en-US" altLang="zh-CN" sz="18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zh-CN" altLang="en-US" sz="1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的增加看成后缀的逐步扩展</a:t>
            </a:r>
          </a:p>
          <a:p>
            <a:pPr algn="l"/>
            <a:r>
              <a:rPr lang="zh-CN" altLang="en-US" sz="1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</a:t>
            </a:r>
            <a:r>
              <a:rPr lang="en-US" altLang="zh-CN" sz="18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int</a:t>
            </a:r>
            <a:r>
              <a:rPr lang="en-US" altLang="zh-CN" sz="1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j = Next[</a:t>
            </a:r>
            <a:r>
              <a:rPr lang="en-US" altLang="zh-CN" sz="18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sz="1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];              //j</a:t>
            </a:r>
            <a:r>
              <a:rPr lang="zh-CN" altLang="en-US" sz="1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的后移：</a:t>
            </a:r>
            <a:r>
              <a:rPr lang="en-US" altLang="zh-CN" sz="1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j</a:t>
            </a:r>
            <a:r>
              <a:rPr lang="zh-CN" altLang="en-US" sz="1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指向前缀阴影</a:t>
            </a:r>
            <a:r>
              <a:rPr lang="en-US" altLang="zh-CN" sz="1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w</a:t>
            </a:r>
            <a:r>
              <a:rPr lang="zh-CN" altLang="en-US" sz="1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的后一个字符</a:t>
            </a:r>
          </a:p>
          <a:p>
            <a:pPr algn="l"/>
            <a:r>
              <a:rPr lang="zh-CN" altLang="en-US" sz="1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</a:t>
            </a:r>
            <a:r>
              <a:rPr lang="en-US" altLang="zh-CN" sz="1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while(j &amp;&amp; p[</a:t>
            </a:r>
            <a:r>
              <a:rPr lang="en-US" altLang="zh-CN" sz="18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sz="1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] != p[j])      //</a:t>
            </a:r>
            <a:r>
              <a:rPr lang="zh-CN" altLang="en-US" sz="1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阴影的后一个字符不相同</a:t>
            </a:r>
          </a:p>
          <a:p>
            <a:pPr algn="l"/>
            <a:r>
              <a:rPr lang="zh-CN" altLang="en-US" sz="1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    </a:t>
            </a:r>
            <a:r>
              <a:rPr lang="en-US" altLang="zh-CN" sz="1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j = Next[j];              //</a:t>
            </a:r>
            <a:r>
              <a:rPr lang="zh-CN" altLang="en-US" sz="1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更新</a:t>
            </a:r>
            <a:r>
              <a:rPr lang="en-US" altLang="zh-CN" sz="1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j</a:t>
            </a:r>
          </a:p>
          <a:p>
            <a:pPr algn="l"/>
            <a:r>
              <a:rPr lang="en-US" altLang="zh-CN" sz="1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if(p[</a:t>
            </a:r>
            <a:r>
              <a:rPr lang="en-US" altLang="zh-CN" sz="18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sz="1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]==p[j])   Next[i+1] = j+1;</a:t>
            </a:r>
          </a:p>
          <a:p>
            <a:pPr algn="l"/>
            <a:r>
              <a:rPr lang="en-US" altLang="zh-CN" sz="1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else             Next[i+1] = 0;</a:t>
            </a:r>
          </a:p>
          <a:p>
            <a:pPr algn="l"/>
            <a:r>
              <a:rPr lang="en-US" altLang="zh-CN" sz="1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}</a:t>
            </a:r>
          </a:p>
          <a:p>
            <a:pPr algn="l"/>
            <a:r>
              <a:rPr lang="en-US" altLang="zh-CN" sz="1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}</a:t>
            </a:r>
          </a:p>
          <a:p>
            <a:pPr algn="l"/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int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kmp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(string s, string p) {         //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在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中找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p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int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ans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=0;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int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slen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=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s.size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(),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plen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=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p.size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();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int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j=0;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for(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int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=0;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&lt;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slen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;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++) {     //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匹配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和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P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的每个字符</a:t>
            </a:r>
          </a:p>
          <a:p>
            <a:pPr algn="l"/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</a:t>
            </a:r>
            <a:r>
              <a:rPr lang="en-US" altLang="zh-CN" sz="32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while(j &amp;&amp; s[</a:t>
            </a:r>
            <a:r>
              <a:rPr lang="en-US" altLang="zh-CN" sz="3200" dirty="0" err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sz="32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]!=p[j])      //</a:t>
            </a:r>
            <a:r>
              <a:rPr lang="zh-CN" altLang="en-US" sz="32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失配了</a:t>
            </a:r>
          </a:p>
          <a:p>
            <a:pPr algn="l"/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     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j=Next[j];             //j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滑动到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Next[j]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位置</a:t>
            </a:r>
          </a:p>
          <a:p>
            <a:pPr algn="l"/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if(s[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]==p[j]) {            //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当前位置的字符匹配，继续</a:t>
            </a:r>
          </a:p>
          <a:p>
            <a:pPr algn="l"/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   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j++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;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   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ans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=max(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ans,j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);         //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统计最长匹配</a:t>
            </a:r>
          </a:p>
          <a:p>
            <a:pPr algn="l"/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}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if(j ==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plen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) {             //j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到了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P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的末尾，找到了一个完全匹配</a:t>
            </a:r>
          </a:p>
          <a:p>
            <a:pPr algn="l"/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    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//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这个匹配，在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中的起点是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i+1-plen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，末尾是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。如有需要可以打印：</a:t>
            </a:r>
          </a:p>
          <a:p>
            <a:pPr algn="l"/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    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//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printf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("at location=%d, %s\n", i+1-plen,&amp;s[i+1-plen]);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   return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ans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;             //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最长前缀就是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p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的长度，直接返回</a:t>
            </a:r>
          </a:p>
          <a:p>
            <a:pPr algn="l"/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}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}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return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ans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;                     //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返回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p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在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中出现的最长前缀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}</a:t>
            </a:r>
          </a:p>
          <a:p>
            <a:pPr algn="l"/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int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main(){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string s, t;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cin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&gt;&gt; s &gt;&gt; t;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getNext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(t);                     //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预计算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Next[]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数组</a:t>
            </a:r>
          </a:p>
          <a:p>
            <a:pPr algn="l"/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cout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&lt;&lt;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kmp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(s, t);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return 0;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}</a:t>
            </a:r>
          </a:p>
        </p:txBody>
      </p:sp>
      <p:sp>
        <p:nvSpPr>
          <p:cNvPr id="2" name="矩形标注 1"/>
          <p:cNvSpPr/>
          <p:nvPr/>
        </p:nvSpPr>
        <p:spPr>
          <a:xfrm>
            <a:off x="866775" y="8029576"/>
            <a:ext cx="6105525" cy="3177064"/>
          </a:xfrm>
          <a:prstGeom prst="wedgeRectCallout">
            <a:avLst>
              <a:gd name="adj1" fmla="val 94629"/>
              <a:gd name="adj2" fmla="val -472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zh-CN" sz="3600" dirty="0" smtClean="0">
                <a:solidFill>
                  <a:srgbClr val="FFFF00"/>
                </a:solidFill>
              </a:rPr>
              <a:t>s[</a:t>
            </a:r>
            <a:r>
              <a:rPr lang="en-US" altLang="zh-CN" sz="3600" dirty="0" err="1" smtClean="0">
                <a:solidFill>
                  <a:srgbClr val="FFFF00"/>
                </a:solidFill>
              </a:rPr>
              <a:t>i</a:t>
            </a:r>
            <a:r>
              <a:rPr lang="en-US" altLang="zh-CN" sz="3600" dirty="0">
                <a:solidFill>
                  <a:srgbClr val="FFFF00"/>
                </a:solidFill>
              </a:rPr>
              <a:t>]!=p[j]</a:t>
            </a:r>
            <a:r>
              <a:rPr lang="zh-CN" altLang="en-US" sz="3600" dirty="0">
                <a:solidFill>
                  <a:srgbClr val="FFFF00"/>
                </a:solidFill>
              </a:rPr>
              <a:t>，失配</a:t>
            </a:r>
            <a:r>
              <a:rPr lang="zh-CN" altLang="en-US" sz="3600" dirty="0" smtClean="0">
                <a:solidFill>
                  <a:srgbClr val="FFFF00"/>
                </a:solidFill>
              </a:rPr>
              <a:t>了</a:t>
            </a:r>
            <a:endParaRPr lang="en-US" altLang="zh-CN" sz="3600" dirty="0" smtClean="0">
              <a:solidFill>
                <a:srgbClr val="FFFF00"/>
              </a:solidFill>
            </a:endParaRPr>
          </a:p>
          <a:p>
            <a:pPr algn="l"/>
            <a:r>
              <a:rPr lang="zh-CN" altLang="en-US" sz="3600" dirty="0" smtClean="0">
                <a:solidFill>
                  <a:srgbClr val="FFFF00"/>
                </a:solidFill>
              </a:rPr>
              <a:t>让</a:t>
            </a:r>
            <a:r>
              <a:rPr lang="en-US" altLang="zh-CN" sz="3600" dirty="0">
                <a:solidFill>
                  <a:srgbClr val="FFFF00"/>
                </a:solidFill>
              </a:rPr>
              <a:t>j</a:t>
            </a:r>
            <a:r>
              <a:rPr lang="zh-CN" altLang="en-US" sz="3600" dirty="0">
                <a:solidFill>
                  <a:srgbClr val="FFFF00"/>
                </a:solidFill>
              </a:rPr>
              <a:t>往回跳到</a:t>
            </a:r>
            <a:r>
              <a:rPr lang="en-US" altLang="zh-CN" sz="3600" dirty="0">
                <a:solidFill>
                  <a:srgbClr val="FFFF00"/>
                </a:solidFill>
              </a:rPr>
              <a:t>Next[j]</a:t>
            </a:r>
            <a:r>
              <a:rPr lang="zh-CN" altLang="en-US" sz="3600" dirty="0">
                <a:solidFill>
                  <a:srgbClr val="FFFF00"/>
                </a:solidFill>
              </a:rPr>
              <a:t>的位置，并</a:t>
            </a:r>
            <a:r>
              <a:rPr lang="zh-CN" altLang="en-US" sz="3600" dirty="0" smtClean="0">
                <a:solidFill>
                  <a:srgbClr val="FFFF00"/>
                </a:solidFill>
              </a:rPr>
              <a:t>回到上一行</a:t>
            </a:r>
            <a:r>
              <a:rPr lang="zh-CN" altLang="en-US" sz="3600" dirty="0">
                <a:solidFill>
                  <a:srgbClr val="FFFF00"/>
                </a:solidFill>
              </a:rPr>
              <a:t>让</a:t>
            </a:r>
            <a:r>
              <a:rPr lang="en-US" altLang="zh-CN" sz="3600" dirty="0" err="1">
                <a:solidFill>
                  <a:srgbClr val="FFFF00"/>
                </a:solidFill>
              </a:rPr>
              <a:t>i</a:t>
            </a:r>
            <a:r>
              <a:rPr lang="en-US" altLang="zh-CN" sz="3600" dirty="0">
                <a:solidFill>
                  <a:srgbClr val="FFFF00"/>
                </a:solidFill>
              </a:rPr>
              <a:t>++</a:t>
            </a:r>
            <a:r>
              <a:rPr lang="zh-CN" altLang="en-US" sz="3600" dirty="0">
                <a:solidFill>
                  <a:srgbClr val="FFFF00"/>
                </a:solidFill>
              </a:rPr>
              <a:t>，开始下一步的匹配。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6035488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pic>
        <p:nvPicPr>
          <p:cNvPr id="10" name="图片 9"/>
          <p:cNvPicPr/>
          <p:nvPr/>
        </p:nvPicPr>
        <p:blipFill>
          <a:blip r:embed="rId5">
            <a:lum bright="34000" contrast="-8000"/>
          </a:blip>
          <a:srcRect l="20046" t="6270" r="19548" b="5808"/>
          <a:stretch>
            <a:fillRect/>
          </a:stretch>
        </p:blipFill>
        <p:spPr>
          <a:xfrm rot="5400000">
            <a:off x="8857019" y="-932218"/>
            <a:ext cx="13487399" cy="1651388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2" name="文本框 13" descr="7b0a202020202262756c6c6574223a20227b5c2263617465676f727949645c223a31303030352c5c2274656d706c61746549645c223a32303233313332387d220a7d0a"/>
          <p:cNvSpPr txBox="1"/>
          <p:nvPr/>
        </p:nvSpPr>
        <p:spPr>
          <a:xfrm>
            <a:off x="8277225" y="1337311"/>
            <a:ext cx="15451380" cy="173278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1pPr>
            <a:lvl2pPr marL="0" marR="0" indent="45720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2pPr>
            <a:lvl3pPr marL="0" marR="0" indent="91440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3pPr>
            <a:lvl4pPr marL="0" marR="0" indent="137160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4pPr>
            <a:lvl5pPr marL="0" marR="0" indent="182880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5pPr>
            <a:lvl6pPr marL="0" marR="0" indent="228600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6pPr>
            <a:lvl7pPr marL="0" marR="0" indent="274320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7pPr>
            <a:lvl8pPr marL="0" marR="0" indent="320040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8pPr>
            <a:lvl9pPr marL="0" marR="0" indent="365760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9pPr>
          </a:lstStyle>
          <a:p>
            <a:pPr algn="l"/>
            <a:r>
              <a:rPr lang="en-US" altLang="zh-CN" sz="1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#include&lt;bits/</a:t>
            </a:r>
            <a:r>
              <a:rPr lang="en-US" altLang="zh-CN" sz="18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stdc</a:t>
            </a:r>
            <a:r>
              <a:rPr lang="en-US" altLang="zh-CN" sz="1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++.h&gt;</a:t>
            </a:r>
          </a:p>
          <a:p>
            <a:pPr algn="l"/>
            <a:r>
              <a:rPr lang="en-US" altLang="zh-CN" sz="1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using namespace </a:t>
            </a:r>
            <a:r>
              <a:rPr lang="en-US" altLang="zh-CN" sz="18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std</a:t>
            </a:r>
            <a:r>
              <a:rPr lang="en-US" altLang="zh-CN" sz="1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;</a:t>
            </a:r>
          </a:p>
          <a:p>
            <a:pPr algn="l"/>
            <a:r>
              <a:rPr lang="en-US" altLang="zh-CN" sz="18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const</a:t>
            </a:r>
            <a:r>
              <a:rPr lang="en-US" altLang="zh-CN" sz="1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sz="18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int</a:t>
            </a:r>
            <a:r>
              <a:rPr lang="en-US" altLang="zh-CN" sz="1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N = 1e6+5;</a:t>
            </a:r>
          </a:p>
          <a:p>
            <a:pPr algn="l"/>
            <a:r>
              <a:rPr lang="en-US" altLang="zh-CN" sz="18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int</a:t>
            </a:r>
            <a:r>
              <a:rPr lang="en-US" altLang="zh-CN" sz="1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Next[N];</a:t>
            </a:r>
          </a:p>
          <a:p>
            <a:pPr algn="l"/>
            <a:r>
              <a:rPr lang="en-US" altLang="zh-CN" sz="1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void </a:t>
            </a:r>
            <a:r>
              <a:rPr lang="en-US" altLang="zh-CN" sz="18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getNext</a:t>
            </a:r>
            <a:r>
              <a:rPr lang="en-US" altLang="zh-CN" sz="1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(string p){               //</a:t>
            </a:r>
            <a:r>
              <a:rPr lang="zh-CN" altLang="en-US" sz="1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计算</a:t>
            </a:r>
            <a:r>
              <a:rPr lang="en-US" altLang="zh-CN" sz="1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Next[1]~Next[</a:t>
            </a:r>
            <a:r>
              <a:rPr lang="en-US" altLang="zh-CN" sz="18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plen</a:t>
            </a:r>
            <a:r>
              <a:rPr lang="en-US" altLang="zh-CN" sz="1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]</a:t>
            </a:r>
          </a:p>
          <a:p>
            <a:pPr algn="l"/>
            <a:r>
              <a:rPr lang="en-US" altLang="zh-CN" sz="1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Next[0]=0; Next[1]=0;</a:t>
            </a:r>
          </a:p>
          <a:p>
            <a:pPr algn="l"/>
            <a:r>
              <a:rPr lang="en-US" altLang="zh-CN" sz="1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for(</a:t>
            </a:r>
            <a:r>
              <a:rPr lang="en-US" altLang="zh-CN" sz="18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int</a:t>
            </a:r>
            <a:r>
              <a:rPr lang="en-US" altLang="zh-CN" sz="1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sz="18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sz="1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=1; </a:t>
            </a:r>
            <a:r>
              <a:rPr lang="en-US" altLang="zh-CN" sz="18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sz="1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&lt; </a:t>
            </a:r>
            <a:r>
              <a:rPr lang="en-US" altLang="zh-CN" sz="18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p.size</a:t>
            </a:r>
            <a:r>
              <a:rPr lang="en-US" altLang="zh-CN" sz="1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(); </a:t>
            </a:r>
            <a:r>
              <a:rPr lang="en-US" altLang="zh-CN" sz="18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sz="1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++){  //</a:t>
            </a:r>
            <a:r>
              <a:rPr lang="zh-CN" altLang="en-US" sz="1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把</a:t>
            </a:r>
            <a:r>
              <a:rPr lang="en-US" altLang="zh-CN" sz="18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zh-CN" altLang="en-US" sz="1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的增加看成后缀的逐步扩展</a:t>
            </a:r>
          </a:p>
          <a:p>
            <a:pPr algn="l"/>
            <a:r>
              <a:rPr lang="zh-CN" altLang="en-US" sz="1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</a:t>
            </a:r>
            <a:r>
              <a:rPr lang="en-US" altLang="zh-CN" sz="18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int</a:t>
            </a:r>
            <a:r>
              <a:rPr lang="en-US" altLang="zh-CN" sz="1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j = Next[</a:t>
            </a:r>
            <a:r>
              <a:rPr lang="en-US" altLang="zh-CN" sz="18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sz="1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];              //j</a:t>
            </a:r>
            <a:r>
              <a:rPr lang="zh-CN" altLang="en-US" sz="1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的后移：</a:t>
            </a:r>
            <a:r>
              <a:rPr lang="en-US" altLang="zh-CN" sz="1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j</a:t>
            </a:r>
            <a:r>
              <a:rPr lang="zh-CN" altLang="en-US" sz="1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指向前缀阴影</a:t>
            </a:r>
            <a:r>
              <a:rPr lang="en-US" altLang="zh-CN" sz="1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w</a:t>
            </a:r>
            <a:r>
              <a:rPr lang="zh-CN" altLang="en-US" sz="1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的后一个字符</a:t>
            </a:r>
          </a:p>
          <a:p>
            <a:pPr algn="l"/>
            <a:r>
              <a:rPr lang="zh-CN" altLang="en-US" sz="1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</a:t>
            </a:r>
            <a:r>
              <a:rPr lang="en-US" altLang="zh-CN" sz="1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while(j &amp;&amp; p[</a:t>
            </a:r>
            <a:r>
              <a:rPr lang="en-US" altLang="zh-CN" sz="18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sz="1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] != p[j])      //</a:t>
            </a:r>
            <a:r>
              <a:rPr lang="zh-CN" altLang="en-US" sz="1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阴影的后一个字符不相同</a:t>
            </a:r>
          </a:p>
          <a:p>
            <a:pPr algn="l"/>
            <a:r>
              <a:rPr lang="zh-CN" altLang="en-US" sz="1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    </a:t>
            </a:r>
            <a:r>
              <a:rPr lang="en-US" altLang="zh-CN" sz="1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j = Next[j];              //</a:t>
            </a:r>
            <a:r>
              <a:rPr lang="zh-CN" altLang="en-US" sz="1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更新</a:t>
            </a:r>
            <a:r>
              <a:rPr lang="en-US" altLang="zh-CN" sz="1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j</a:t>
            </a:r>
          </a:p>
          <a:p>
            <a:pPr algn="l"/>
            <a:r>
              <a:rPr lang="en-US" altLang="zh-CN" sz="1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if(p[</a:t>
            </a:r>
            <a:r>
              <a:rPr lang="en-US" altLang="zh-CN" sz="18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sz="1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]==p[j])   Next[i+1] = j+1;</a:t>
            </a:r>
          </a:p>
          <a:p>
            <a:pPr algn="l"/>
            <a:r>
              <a:rPr lang="en-US" altLang="zh-CN" sz="1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else             Next[i+1] = 0;</a:t>
            </a:r>
          </a:p>
          <a:p>
            <a:pPr algn="l"/>
            <a:r>
              <a:rPr lang="en-US" altLang="zh-CN" sz="1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}</a:t>
            </a:r>
          </a:p>
          <a:p>
            <a:pPr algn="l"/>
            <a:r>
              <a:rPr lang="en-US" altLang="zh-CN" sz="1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}</a:t>
            </a:r>
          </a:p>
          <a:p>
            <a:pPr algn="l"/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int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kmp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(string s, string p) {         //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在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中找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p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int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ans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=0;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int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slen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=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s.size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(),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plen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=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p.size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();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int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j=0;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for(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int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=0;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&lt;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slen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;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++) {     //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匹配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和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P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的每个字符</a:t>
            </a:r>
          </a:p>
          <a:p>
            <a:pPr algn="l"/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</a:t>
            </a:r>
            <a:r>
              <a:rPr lang="en-US" altLang="zh-CN" sz="32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while(j &amp;&amp; s[</a:t>
            </a:r>
            <a:r>
              <a:rPr lang="en-US" altLang="zh-CN" sz="3200" dirty="0" err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sz="32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]!=p[j])      //</a:t>
            </a:r>
            <a:r>
              <a:rPr lang="zh-CN" altLang="en-US" sz="32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失配了</a:t>
            </a:r>
          </a:p>
          <a:p>
            <a:pPr algn="l"/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     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j=Next[j];             //j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滑动到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Next[j]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位置</a:t>
            </a:r>
          </a:p>
          <a:p>
            <a:pPr algn="l"/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if(s[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]==p[j]) {            //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当前位置的字符匹配，继续</a:t>
            </a:r>
          </a:p>
          <a:p>
            <a:pPr algn="l"/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   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j++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;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   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ans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=max(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ans,j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);         //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统计最长匹配</a:t>
            </a:r>
          </a:p>
          <a:p>
            <a:pPr algn="l"/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}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if(j ==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plen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) {             //j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到了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P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的末尾，找到了一个完全匹配</a:t>
            </a:r>
          </a:p>
          <a:p>
            <a:pPr algn="l"/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    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//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这个匹配，在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中的起点是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i+1-plen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，末尾是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。如有需要可以打印：</a:t>
            </a:r>
          </a:p>
          <a:p>
            <a:pPr algn="l"/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    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//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printf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("at location=%d, %s\n", i+1-plen,&amp;s[i+1-plen]);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   return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ans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;             //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最长前缀就是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p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的长度，直接返回</a:t>
            </a:r>
          </a:p>
          <a:p>
            <a:pPr algn="l"/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}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}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return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ans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;                     //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返回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p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在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中出现的最长前缀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}</a:t>
            </a:r>
          </a:p>
          <a:p>
            <a:pPr algn="l"/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int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main(){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string s, t;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cin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&gt;&gt; s &gt;&gt; t;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getNext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(t);                     //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预计算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Next[]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数组</a:t>
            </a:r>
          </a:p>
          <a:p>
            <a:pPr algn="l"/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cout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&lt;&lt;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kmp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(s, t);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return 0;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}</a:t>
            </a:r>
          </a:p>
        </p:txBody>
      </p:sp>
      <p:sp>
        <p:nvSpPr>
          <p:cNvPr id="2" name="矩形标注 1"/>
          <p:cNvSpPr/>
          <p:nvPr/>
        </p:nvSpPr>
        <p:spPr>
          <a:xfrm>
            <a:off x="866775" y="7810499"/>
            <a:ext cx="6600825" cy="3076575"/>
          </a:xfrm>
          <a:prstGeom prst="wedgeRectCallout">
            <a:avLst>
              <a:gd name="adj1" fmla="val 83069"/>
              <a:gd name="adj2" fmla="val -4417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zh-CN" sz="3600" dirty="0" smtClean="0">
                <a:solidFill>
                  <a:srgbClr val="FFFF00"/>
                </a:solidFill>
              </a:rPr>
              <a:t>while(j </a:t>
            </a:r>
            <a:r>
              <a:rPr lang="en-US" altLang="zh-CN" sz="3600" dirty="0">
                <a:solidFill>
                  <a:srgbClr val="FFFF00"/>
                </a:solidFill>
              </a:rPr>
              <a:t>&amp;&amp; s[</a:t>
            </a:r>
            <a:r>
              <a:rPr lang="en-US" altLang="zh-CN" sz="3600" dirty="0" err="1">
                <a:solidFill>
                  <a:srgbClr val="FFFF00"/>
                </a:solidFill>
              </a:rPr>
              <a:t>i</a:t>
            </a:r>
            <a:r>
              <a:rPr lang="en-US" altLang="zh-CN" sz="3600" dirty="0">
                <a:solidFill>
                  <a:srgbClr val="FFFF00"/>
                </a:solidFill>
              </a:rPr>
              <a:t>]!=p[j</a:t>
            </a:r>
            <a:r>
              <a:rPr lang="en-US" altLang="zh-CN" sz="3600" dirty="0" smtClean="0">
                <a:solidFill>
                  <a:srgbClr val="FFFF00"/>
                </a:solidFill>
              </a:rPr>
              <a:t>])</a:t>
            </a:r>
          </a:p>
          <a:p>
            <a:pPr algn="l"/>
            <a:endParaRPr lang="en-US" altLang="zh-CN" sz="3600" dirty="0">
              <a:solidFill>
                <a:srgbClr val="FFFF00"/>
              </a:solidFill>
            </a:endParaRPr>
          </a:p>
          <a:p>
            <a:pPr algn="l"/>
            <a:r>
              <a:rPr lang="zh-CN" altLang="en-US" sz="3600" dirty="0" smtClean="0">
                <a:solidFill>
                  <a:srgbClr val="FFFF00"/>
                </a:solidFill>
              </a:rPr>
              <a:t>为什么</a:t>
            </a:r>
            <a:r>
              <a:rPr lang="zh-CN" altLang="en-US" sz="3600" dirty="0">
                <a:solidFill>
                  <a:srgbClr val="FFFF00"/>
                </a:solidFill>
              </a:rPr>
              <a:t>用</a:t>
            </a:r>
            <a:r>
              <a:rPr lang="en-US" altLang="zh-CN" sz="3600" dirty="0">
                <a:solidFill>
                  <a:srgbClr val="FFFF00"/>
                </a:solidFill>
              </a:rPr>
              <a:t>while</a:t>
            </a:r>
            <a:r>
              <a:rPr lang="zh-CN" altLang="en-US" sz="3600" dirty="0" smtClean="0">
                <a:solidFill>
                  <a:srgbClr val="FFFF00"/>
                </a:solidFill>
              </a:rPr>
              <a:t>？</a:t>
            </a:r>
            <a:endParaRPr lang="en-US" altLang="zh-CN" sz="3600" dirty="0" smtClean="0">
              <a:solidFill>
                <a:srgbClr val="FFFF00"/>
              </a:solidFill>
            </a:endParaRPr>
          </a:p>
          <a:p>
            <a:pPr algn="l"/>
            <a:endParaRPr lang="en-US" altLang="zh-CN" sz="3600" dirty="0">
              <a:solidFill>
                <a:srgbClr val="FFFF00"/>
              </a:solidFill>
            </a:endParaRPr>
          </a:p>
          <a:p>
            <a:pPr algn="l"/>
            <a:r>
              <a:rPr lang="zh-CN" altLang="en-US" sz="3600" dirty="0" smtClean="0">
                <a:solidFill>
                  <a:srgbClr val="FFFF00"/>
                </a:solidFill>
              </a:rPr>
              <a:t>这</a:t>
            </a:r>
            <a:r>
              <a:rPr lang="zh-CN" altLang="en-US" sz="3600" dirty="0">
                <a:solidFill>
                  <a:srgbClr val="FFFF00"/>
                </a:solidFill>
              </a:rPr>
              <a:t>是一个循环动态更新</a:t>
            </a:r>
            <a:r>
              <a:rPr lang="zh-CN" altLang="en-US" sz="3600" dirty="0" smtClean="0">
                <a:solidFill>
                  <a:srgbClr val="FFFF00"/>
                </a:solidFill>
              </a:rPr>
              <a:t>。</a:t>
            </a:r>
            <a:endParaRPr lang="zh-CN" altLang="en-US" sz="3600" dirty="0">
              <a:solidFill>
                <a:srgbClr val="FFFF0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00452211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pic>
        <p:nvPicPr>
          <p:cNvPr id="10" name="图片 9"/>
          <p:cNvPicPr/>
          <p:nvPr/>
        </p:nvPicPr>
        <p:blipFill>
          <a:blip r:embed="rId5">
            <a:lum bright="34000" contrast="-8000"/>
          </a:blip>
          <a:srcRect l="20046" t="6270" r="19548" b="5808"/>
          <a:stretch>
            <a:fillRect/>
          </a:stretch>
        </p:blipFill>
        <p:spPr>
          <a:xfrm rot="5400000">
            <a:off x="8857019" y="-932218"/>
            <a:ext cx="13487399" cy="1651388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2" name="文本框 13" descr="7b0a202020202262756c6c6574223a20227b5c2263617465676f727949645c223a31303030352c5c2274656d706c61746549645c223a32303233313332387d220a7d0a"/>
          <p:cNvSpPr txBox="1"/>
          <p:nvPr/>
        </p:nvSpPr>
        <p:spPr>
          <a:xfrm>
            <a:off x="8277225" y="1337311"/>
            <a:ext cx="15451380" cy="173278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1pPr>
            <a:lvl2pPr marL="0" marR="0" indent="45720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2pPr>
            <a:lvl3pPr marL="0" marR="0" indent="91440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3pPr>
            <a:lvl4pPr marL="0" marR="0" indent="137160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4pPr>
            <a:lvl5pPr marL="0" marR="0" indent="182880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5pPr>
            <a:lvl6pPr marL="0" marR="0" indent="228600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6pPr>
            <a:lvl7pPr marL="0" marR="0" indent="274320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7pPr>
            <a:lvl8pPr marL="0" marR="0" indent="320040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8pPr>
            <a:lvl9pPr marL="0" marR="0" indent="365760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9pPr>
          </a:lstStyle>
          <a:p>
            <a:pPr algn="l"/>
            <a:r>
              <a:rPr lang="en-US" altLang="zh-CN" sz="1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#include&lt;bits/</a:t>
            </a:r>
            <a:r>
              <a:rPr lang="en-US" altLang="zh-CN" sz="18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stdc</a:t>
            </a:r>
            <a:r>
              <a:rPr lang="en-US" altLang="zh-CN" sz="1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++.h&gt;</a:t>
            </a:r>
          </a:p>
          <a:p>
            <a:pPr algn="l"/>
            <a:r>
              <a:rPr lang="en-US" altLang="zh-CN" sz="1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using namespace </a:t>
            </a:r>
            <a:r>
              <a:rPr lang="en-US" altLang="zh-CN" sz="18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std</a:t>
            </a:r>
            <a:r>
              <a:rPr lang="en-US" altLang="zh-CN" sz="1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;</a:t>
            </a:r>
          </a:p>
          <a:p>
            <a:pPr algn="l"/>
            <a:r>
              <a:rPr lang="en-US" altLang="zh-CN" sz="18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const</a:t>
            </a:r>
            <a:r>
              <a:rPr lang="en-US" altLang="zh-CN" sz="1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sz="18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int</a:t>
            </a:r>
            <a:r>
              <a:rPr lang="en-US" altLang="zh-CN" sz="1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N = 1e6+5;</a:t>
            </a:r>
          </a:p>
          <a:p>
            <a:pPr algn="l"/>
            <a:r>
              <a:rPr lang="en-US" altLang="zh-CN" sz="18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int</a:t>
            </a:r>
            <a:r>
              <a:rPr lang="en-US" altLang="zh-CN" sz="1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Next[N];</a:t>
            </a:r>
          </a:p>
          <a:p>
            <a:pPr algn="l"/>
            <a:r>
              <a:rPr lang="en-US" altLang="zh-CN" sz="1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void </a:t>
            </a:r>
            <a:r>
              <a:rPr lang="en-US" altLang="zh-CN" sz="18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getNext</a:t>
            </a:r>
            <a:r>
              <a:rPr lang="en-US" altLang="zh-CN" sz="1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(string p){               //</a:t>
            </a:r>
            <a:r>
              <a:rPr lang="zh-CN" altLang="en-US" sz="1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计算</a:t>
            </a:r>
            <a:r>
              <a:rPr lang="en-US" altLang="zh-CN" sz="1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Next[1]~Next[</a:t>
            </a:r>
            <a:r>
              <a:rPr lang="en-US" altLang="zh-CN" sz="18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plen</a:t>
            </a:r>
            <a:r>
              <a:rPr lang="en-US" altLang="zh-CN" sz="1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]</a:t>
            </a:r>
          </a:p>
          <a:p>
            <a:pPr algn="l"/>
            <a:r>
              <a:rPr lang="en-US" altLang="zh-CN" sz="1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Next[0]=0; Next[1]=0;</a:t>
            </a:r>
          </a:p>
          <a:p>
            <a:pPr algn="l"/>
            <a:r>
              <a:rPr lang="en-US" altLang="zh-CN" sz="1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for(</a:t>
            </a:r>
            <a:r>
              <a:rPr lang="en-US" altLang="zh-CN" sz="18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int</a:t>
            </a:r>
            <a:r>
              <a:rPr lang="en-US" altLang="zh-CN" sz="1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sz="18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sz="1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=1; </a:t>
            </a:r>
            <a:r>
              <a:rPr lang="en-US" altLang="zh-CN" sz="18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sz="1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&lt; </a:t>
            </a:r>
            <a:r>
              <a:rPr lang="en-US" altLang="zh-CN" sz="18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p.size</a:t>
            </a:r>
            <a:r>
              <a:rPr lang="en-US" altLang="zh-CN" sz="1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(); </a:t>
            </a:r>
            <a:r>
              <a:rPr lang="en-US" altLang="zh-CN" sz="18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sz="1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++){  //</a:t>
            </a:r>
            <a:r>
              <a:rPr lang="zh-CN" altLang="en-US" sz="1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把</a:t>
            </a:r>
            <a:r>
              <a:rPr lang="en-US" altLang="zh-CN" sz="18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zh-CN" altLang="en-US" sz="1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的增加看成后缀的逐步扩展</a:t>
            </a:r>
          </a:p>
          <a:p>
            <a:pPr algn="l"/>
            <a:r>
              <a:rPr lang="zh-CN" altLang="en-US" sz="1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</a:t>
            </a:r>
            <a:r>
              <a:rPr lang="en-US" altLang="zh-CN" sz="18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int</a:t>
            </a:r>
            <a:r>
              <a:rPr lang="en-US" altLang="zh-CN" sz="1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j = Next[</a:t>
            </a:r>
            <a:r>
              <a:rPr lang="en-US" altLang="zh-CN" sz="18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sz="1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];              //j</a:t>
            </a:r>
            <a:r>
              <a:rPr lang="zh-CN" altLang="en-US" sz="1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的后移：</a:t>
            </a:r>
            <a:r>
              <a:rPr lang="en-US" altLang="zh-CN" sz="1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j</a:t>
            </a:r>
            <a:r>
              <a:rPr lang="zh-CN" altLang="en-US" sz="1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指向前缀阴影</a:t>
            </a:r>
            <a:r>
              <a:rPr lang="en-US" altLang="zh-CN" sz="1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w</a:t>
            </a:r>
            <a:r>
              <a:rPr lang="zh-CN" altLang="en-US" sz="1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的后一个字符</a:t>
            </a:r>
          </a:p>
          <a:p>
            <a:pPr algn="l"/>
            <a:r>
              <a:rPr lang="zh-CN" altLang="en-US" sz="1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</a:t>
            </a:r>
            <a:r>
              <a:rPr lang="en-US" altLang="zh-CN" sz="1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while(j &amp;&amp; p[</a:t>
            </a:r>
            <a:r>
              <a:rPr lang="en-US" altLang="zh-CN" sz="18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sz="1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] != p[j])      //</a:t>
            </a:r>
            <a:r>
              <a:rPr lang="zh-CN" altLang="en-US" sz="1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阴影的后一个字符不相同</a:t>
            </a:r>
          </a:p>
          <a:p>
            <a:pPr algn="l"/>
            <a:r>
              <a:rPr lang="zh-CN" altLang="en-US" sz="1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    </a:t>
            </a:r>
            <a:r>
              <a:rPr lang="en-US" altLang="zh-CN" sz="1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j = Next[j];              //</a:t>
            </a:r>
            <a:r>
              <a:rPr lang="zh-CN" altLang="en-US" sz="1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更新</a:t>
            </a:r>
            <a:r>
              <a:rPr lang="en-US" altLang="zh-CN" sz="1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j</a:t>
            </a:r>
          </a:p>
          <a:p>
            <a:pPr algn="l"/>
            <a:r>
              <a:rPr lang="en-US" altLang="zh-CN" sz="1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if(p[</a:t>
            </a:r>
            <a:r>
              <a:rPr lang="en-US" altLang="zh-CN" sz="18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sz="1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]==p[j])   Next[i+1] = j+1;</a:t>
            </a:r>
          </a:p>
          <a:p>
            <a:pPr algn="l"/>
            <a:r>
              <a:rPr lang="en-US" altLang="zh-CN" sz="1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else             Next[i+1] = 0;</a:t>
            </a:r>
          </a:p>
          <a:p>
            <a:pPr algn="l"/>
            <a:r>
              <a:rPr lang="en-US" altLang="zh-CN" sz="1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}</a:t>
            </a:r>
          </a:p>
          <a:p>
            <a:pPr algn="l"/>
            <a:r>
              <a:rPr lang="en-US" altLang="zh-CN" sz="1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}</a:t>
            </a:r>
          </a:p>
          <a:p>
            <a:pPr algn="l"/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int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kmp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(string s, string p) {         //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在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中找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p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int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ans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=0;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int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slen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=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s.size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(),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plen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=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p.size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();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int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j=0;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for(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int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=0;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&lt;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slen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;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++) {     //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匹配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和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P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的每个字符</a:t>
            </a:r>
          </a:p>
          <a:p>
            <a:pPr algn="l"/>
            <a:r>
              <a:rPr lang="zh-CN" altLang="en-US" sz="32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</a:t>
            </a:r>
            <a:r>
              <a:rPr lang="en-US" altLang="zh-CN" sz="32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while(j &amp;&amp; s[</a:t>
            </a:r>
            <a:r>
              <a:rPr lang="en-US" altLang="zh-CN" sz="3200" dirty="0" err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sz="32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]!=p[j])      //</a:t>
            </a:r>
            <a:r>
              <a:rPr lang="zh-CN" altLang="en-US" sz="32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失配了</a:t>
            </a:r>
          </a:p>
          <a:p>
            <a:pPr algn="l"/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     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j=Next[j];             //j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滑动到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Next[j]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位置</a:t>
            </a:r>
          </a:p>
          <a:p>
            <a:pPr algn="l"/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if(s[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]==p[j]) {            //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当前位置的字符匹配，继续</a:t>
            </a:r>
          </a:p>
          <a:p>
            <a:pPr algn="l"/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   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j++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;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   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ans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=max(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ans,j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);         //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统计最长匹配</a:t>
            </a:r>
          </a:p>
          <a:p>
            <a:pPr algn="l"/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}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if(j ==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plen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) {             //j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到了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P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的末尾，找到了一个完全匹配</a:t>
            </a:r>
          </a:p>
          <a:p>
            <a:pPr algn="l"/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    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//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这个匹配，在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中的起点是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i+1-plen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，末尾是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。如有需要可以打印：</a:t>
            </a:r>
          </a:p>
          <a:p>
            <a:pPr algn="l"/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    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//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printf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("at location=%d, %s\n", i+1-plen,&amp;s[i+1-plen]);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   return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ans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;             //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最长前缀就是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p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的长度，直接返回</a:t>
            </a:r>
          </a:p>
          <a:p>
            <a:pPr algn="l"/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}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}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return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ans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;                     //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返回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p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在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中出现的最长前缀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}</a:t>
            </a:r>
          </a:p>
          <a:p>
            <a:pPr algn="l"/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int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main(){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string s, t;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cin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&gt;&gt; s &gt;&gt; t;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getNext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(t);                     //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预计算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Next[]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数组</a:t>
            </a:r>
          </a:p>
          <a:p>
            <a:pPr algn="l"/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cout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&lt;&lt;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kmp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(s, t);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return 0;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}</a:t>
            </a:r>
          </a:p>
        </p:txBody>
      </p:sp>
      <p:sp>
        <p:nvSpPr>
          <p:cNvPr id="2" name="矩形标注 1"/>
          <p:cNvSpPr/>
          <p:nvPr/>
        </p:nvSpPr>
        <p:spPr>
          <a:xfrm>
            <a:off x="504825" y="5276849"/>
            <a:ext cx="6962775" cy="7858125"/>
          </a:xfrm>
          <a:prstGeom prst="wedgeRectCallout">
            <a:avLst>
              <a:gd name="adj1" fmla="val 80894"/>
              <a:gd name="adj2" fmla="val -1506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zh-CN" altLang="en-US" sz="3600" dirty="0" smtClean="0">
                <a:solidFill>
                  <a:srgbClr val="FFFF00"/>
                </a:solidFill>
              </a:rPr>
              <a:t>例：</a:t>
            </a:r>
            <a:r>
              <a:rPr lang="en-US" altLang="zh-CN" sz="3600" dirty="0" smtClean="0">
                <a:solidFill>
                  <a:srgbClr val="FFFF00"/>
                </a:solidFill>
              </a:rPr>
              <a:t>P </a:t>
            </a:r>
            <a:r>
              <a:rPr lang="en-US" altLang="zh-CN" sz="3600" dirty="0">
                <a:solidFill>
                  <a:srgbClr val="FFFF00"/>
                </a:solidFill>
              </a:rPr>
              <a:t>= ”</a:t>
            </a:r>
            <a:r>
              <a:rPr lang="en-US" altLang="zh-CN" sz="3600" dirty="0" err="1">
                <a:solidFill>
                  <a:srgbClr val="FFFF00"/>
                </a:solidFill>
              </a:rPr>
              <a:t>ababXabab</a:t>
            </a:r>
            <a:r>
              <a:rPr lang="en-US" altLang="zh-CN" sz="3600" dirty="0" err="1">
                <a:solidFill>
                  <a:srgbClr val="FF0000"/>
                </a:solidFill>
              </a:rPr>
              <a:t>Y</a:t>
            </a:r>
            <a:r>
              <a:rPr lang="en-US" altLang="zh-CN" sz="3600" dirty="0">
                <a:solidFill>
                  <a:srgbClr val="FFFF00"/>
                </a:solidFill>
              </a:rPr>
              <a:t>”</a:t>
            </a:r>
            <a:r>
              <a:rPr lang="zh-CN" altLang="en-US" sz="3600" dirty="0">
                <a:solidFill>
                  <a:srgbClr val="FFFF00"/>
                </a:solidFill>
              </a:rPr>
              <a:t>，若在</a:t>
            </a:r>
            <a:r>
              <a:rPr lang="en-US" altLang="zh-CN" sz="3600" dirty="0">
                <a:solidFill>
                  <a:srgbClr val="FFFF00"/>
                </a:solidFill>
              </a:rPr>
              <a:t>P[9] = ’Y’</a:t>
            </a:r>
            <a:r>
              <a:rPr lang="zh-CN" altLang="en-US" sz="3600" dirty="0">
                <a:solidFill>
                  <a:srgbClr val="FFFF00"/>
                </a:solidFill>
              </a:rPr>
              <a:t>处失配，</a:t>
            </a:r>
            <a:r>
              <a:rPr lang="en-US" altLang="zh-CN" sz="3600" dirty="0">
                <a:solidFill>
                  <a:srgbClr val="FFFF00"/>
                </a:solidFill>
              </a:rPr>
              <a:t>P</a:t>
            </a:r>
            <a:r>
              <a:rPr lang="zh-CN" altLang="en-US" sz="3600" dirty="0">
                <a:solidFill>
                  <a:srgbClr val="FFFF00"/>
                </a:solidFill>
              </a:rPr>
              <a:t>的指针</a:t>
            </a:r>
            <a:r>
              <a:rPr lang="en-US" altLang="zh-CN" sz="3600" dirty="0">
                <a:solidFill>
                  <a:srgbClr val="FFFF00"/>
                </a:solidFill>
              </a:rPr>
              <a:t>j</a:t>
            </a:r>
            <a:r>
              <a:rPr lang="zh-CN" altLang="en-US" sz="3600" dirty="0">
                <a:solidFill>
                  <a:srgbClr val="FFFF00"/>
                </a:solidFill>
              </a:rPr>
              <a:t>下一步跳到</a:t>
            </a:r>
            <a:r>
              <a:rPr lang="en-US" altLang="zh-CN" sz="3600" dirty="0">
                <a:solidFill>
                  <a:srgbClr val="FFFF00"/>
                </a:solidFill>
              </a:rPr>
              <a:t>j = Next[9] = 4</a:t>
            </a:r>
            <a:r>
              <a:rPr lang="zh-CN" altLang="en-US" sz="3600" dirty="0">
                <a:solidFill>
                  <a:srgbClr val="FFFF00"/>
                </a:solidFill>
              </a:rPr>
              <a:t>处</a:t>
            </a:r>
            <a:r>
              <a:rPr lang="zh-CN" altLang="en-US" sz="3600" dirty="0" smtClean="0">
                <a:solidFill>
                  <a:srgbClr val="FFFF00"/>
                </a:solidFill>
              </a:rPr>
              <a:t>；</a:t>
            </a:r>
            <a:endParaRPr lang="en-US" altLang="zh-CN" sz="3600" dirty="0" smtClean="0">
              <a:solidFill>
                <a:srgbClr val="FFFF00"/>
              </a:solidFill>
            </a:endParaRPr>
          </a:p>
          <a:p>
            <a:pPr algn="l"/>
            <a:r>
              <a:rPr lang="zh-CN" altLang="en-US" sz="3600" dirty="0" smtClean="0">
                <a:solidFill>
                  <a:srgbClr val="FFFF00"/>
                </a:solidFill>
              </a:rPr>
              <a:t>若</a:t>
            </a:r>
            <a:r>
              <a:rPr lang="zh-CN" altLang="en-US" sz="3600" dirty="0">
                <a:solidFill>
                  <a:srgbClr val="FFFF00"/>
                </a:solidFill>
              </a:rPr>
              <a:t>继续在</a:t>
            </a:r>
            <a:r>
              <a:rPr lang="en-US" altLang="zh-CN" sz="3600" dirty="0">
                <a:solidFill>
                  <a:srgbClr val="FFFF00"/>
                </a:solidFill>
              </a:rPr>
              <a:t>P[4] = ’X’</a:t>
            </a:r>
            <a:r>
              <a:rPr lang="zh-CN" altLang="en-US" sz="3600" dirty="0">
                <a:solidFill>
                  <a:srgbClr val="FFFF00"/>
                </a:solidFill>
              </a:rPr>
              <a:t>处失配，下一步跳到</a:t>
            </a:r>
            <a:r>
              <a:rPr lang="en-US" altLang="zh-CN" sz="3600" dirty="0">
                <a:solidFill>
                  <a:srgbClr val="FFFF00"/>
                </a:solidFill>
              </a:rPr>
              <a:t>j = Next[4] = 2</a:t>
            </a:r>
            <a:r>
              <a:rPr lang="zh-CN" altLang="en-US" sz="3600" dirty="0">
                <a:solidFill>
                  <a:srgbClr val="FFFF00"/>
                </a:solidFill>
              </a:rPr>
              <a:t>处</a:t>
            </a:r>
            <a:r>
              <a:rPr lang="zh-CN" altLang="en-US" sz="3600" dirty="0" smtClean="0">
                <a:solidFill>
                  <a:srgbClr val="FFFF00"/>
                </a:solidFill>
              </a:rPr>
              <a:t>。</a:t>
            </a:r>
            <a:endParaRPr lang="en-US" altLang="zh-CN" sz="3600" dirty="0" smtClean="0">
              <a:solidFill>
                <a:srgbClr val="FFFF00"/>
              </a:solidFill>
            </a:endParaRPr>
          </a:p>
          <a:p>
            <a:pPr algn="l"/>
            <a:endParaRPr lang="en-US" altLang="zh-CN" sz="3600" dirty="0" smtClean="0">
              <a:solidFill>
                <a:srgbClr val="FFFF00"/>
              </a:solidFill>
            </a:endParaRPr>
          </a:p>
          <a:p>
            <a:pPr algn="l"/>
            <a:r>
              <a:rPr lang="zh-CN" altLang="en-US" sz="3600" dirty="0" smtClean="0">
                <a:solidFill>
                  <a:srgbClr val="FFFF00"/>
                </a:solidFill>
              </a:rPr>
              <a:t>”</a:t>
            </a:r>
            <a:r>
              <a:rPr lang="en-US" altLang="zh-CN" sz="3600" dirty="0" err="1">
                <a:solidFill>
                  <a:srgbClr val="FFFF00"/>
                </a:solidFill>
              </a:rPr>
              <a:t>ababXabab</a:t>
            </a:r>
            <a:r>
              <a:rPr lang="en-US" altLang="zh-CN" sz="3600" dirty="0">
                <a:solidFill>
                  <a:srgbClr val="FFFF00"/>
                </a:solidFill>
              </a:rPr>
              <a:t>”</a:t>
            </a:r>
            <a:r>
              <a:rPr lang="zh-CN" altLang="en-US" sz="3600" dirty="0">
                <a:solidFill>
                  <a:srgbClr val="FFFF00"/>
                </a:solidFill>
              </a:rPr>
              <a:t>的最长公共前后缀是”</a:t>
            </a:r>
            <a:r>
              <a:rPr lang="en-US" altLang="zh-CN" sz="3600" dirty="0" err="1">
                <a:solidFill>
                  <a:srgbClr val="FFFF00"/>
                </a:solidFill>
              </a:rPr>
              <a:t>abab</a:t>
            </a:r>
            <a:r>
              <a:rPr lang="en-US" altLang="zh-CN" sz="3600" dirty="0">
                <a:solidFill>
                  <a:srgbClr val="FFFF00"/>
                </a:solidFill>
              </a:rPr>
              <a:t>”</a:t>
            </a:r>
            <a:r>
              <a:rPr lang="zh-CN" altLang="en-US" sz="3600" dirty="0">
                <a:solidFill>
                  <a:srgbClr val="FFFF00"/>
                </a:solidFill>
              </a:rPr>
              <a:t>，对应</a:t>
            </a:r>
            <a:r>
              <a:rPr lang="en-US" altLang="zh-CN" sz="3600" dirty="0">
                <a:solidFill>
                  <a:srgbClr val="FFFF00"/>
                </a:solidFill>
              </a:rPr>
              <a:t>Next[9] = 4</a:t>
            </a:r>
            <a:r>
              <a:rPr lang="zh-CN" altLang="en-US" sz="3600" dirty="0" smtClean="0">
                <a:solidFill>
                  <a:srgbClr val="FFFF00"/>
                </a:solidFill>
              </a:rPr>
              <a:t>；</a:t>
            </a:r>
            <a:endParaRPr lang="en-US" altLang="zh-CN" sz="3600" dirty="0" smtClean="0">
              <a:solidFill>
                <a:srgbClr val="FFFF00"/>
              </a:solidFill>
            </a:endParaRPr>
          </a:p>
          <a:p>
            <a:pPr algn="l"/>
            <a:r>
              <a:rPr lang="zh-CN" altLang="en-US" sz="3600" dirty="0" smtClean="0">
                <a:solidFill>
                  <a:srgbClr val="FFFF00"/>
                </a:solidFill>
              </a:rPr>
              <a:t>”</a:t>
            </a:r>
            <a:r>
              <a:rPr lang="en-US" altLang="zh-CN" sz="3600" dirty="0" err="1">
                <a:solidFill>
                  <a:srgbClr val="FFFF00"/>
                </a:solidFill>
              </a:rPr>
              <a:t>abab</a:t>
            </a:r>
            <a:r>
              <a:rPr lang="en-US" altLang="zh-CN" sz="3600" dirty="0">
                <a:solidFill>
                  <a:srgbClr val="FFFF00"/>
                </a:solidFill>
              </a:rPr>
              <a:t>”</a:t>
            </a:r>
            <a:r>
              <a:rPr lang="zh-CN" altLang="en-US" sz="3600" dirty="0">
                <a:solidFill>
                  <a:srgbClr val="FFFF00"/>
                </a:solidFill>
              </a:rPr>
              <a:t>的最长公共前后缀是”</a:t>
            </a:r>
            <a:r>
              <a:rPr lang="en-US" altLang="zh-CN" sz="3600" dirty="0">
                <a:solidFill>
                  <a:srgbClr val="FFFF00"/>
                </a:solidFill>
              </a:rPr>
              <a:t>ab”</a:t>
            </a:r>
            <a:r>
              <a:rPr lang="zh-CN" altLang="en-US" sz="3600" dirty="0">
                <a:solidFill>
                  <a:srgbClr val="FFFF00"/>
                </a:solidFill>
              </a:rPr>
              <a:t>，对应</a:t>
            </a:r>
            <a:r>
              <a:rPr lang="en-US" altLang="zh-CN" sz="3600" dirty="0">
                <a:solidFill>
                  <a:srgbClr val="FFFF00"/>
                </a:solidFill>
              </a:rPr>
              <a:t>Next[4] = 2</a:t>
            </a:r>
            <a:r>
              <a:rPr lang="zh-CN" altLang="en-US" sz="3600" dirty="0">
                <a:solidFill>
                  <a:srgbClr val="FFFF00"/>
                </a:solidFill>
              </a:rPr>
              <a:t>，所以可以连续跳</a:t>
            </a:r>
            <a:r>
              <a:rPr lang="zh-CN" altLang="en-US" sz="3600" dirty="0" smtClean="0">
                <a:solidFill>
                  <a:srgbClr val="FFFF00"/>
                </a:solidFill>
              </a:rPr>
              <a:t>。</a:t>
            </a:r>
            <a:endParaRPr lang="en-US" altLang="zh-CN" sz="3600" dirty="0" smtClean="0">
              <a:solidFill>
                <a:srgbClr val="FFFF00"/>
              </a:solidFill>
            </a:endParaRPr>
          </a:p>
          <a:p>
            <a:pPr algn="l"/>
            <a:r>
              <a:rPr lang="zh-CN" altLang="en-US" sz="3600" dirty="0" smtClean="0">
                <a:solidFill>
                  <a:srgbClr val="FFFF00"/>
                </a:solidFill>
              </a:rPr>
              <a:t>这个</a:t>
            </a:r>
            <a:r>
              <a:rPr lang="zh-CN" altLang="en-US" sz="3600" dirty="0">
                <a:solidFill>
                  <a:srgbClr val="FFFF00"/>
                </a:solidFill>
              </a:rPr>
              <a:t>连续跳用</a:t>
            </a:r>
            <a:r>
              <a:rPr lang="en-US" altLang="zh-CN" sz="3600" dirty="0">
                <a:solidFill>
                  <a:srgbClr val="FFFF00"/>
                </a:solidFill>
              </a:rPr>
              <a:t>while</a:t>
            </a:r>
            <a:r>
              <a:rPr lang="zh-CN" altLang="en-US" sz="3600" dirty="0">
                <a:solidFill>
                  <a:srgbClr val="FFFF00"/>
                </a:solidFill>
              </a:rPr>
              <a:t>循环来实现非常合适。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22166884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pic>
        <p:nvPicPr>
          <p:cNvPr id="10" name="图片 9"/>
          <p:cNvPicPr/>
          <p:nvPr/>
        </p:nvPicPr>
        <p:blipFill>
          <a:blip r:embed="rId5">
            <a:lum bright="34000" contrast="-8000"/>
          </a:blip>
          <a:srcRect l="20046" t="6270" r="19548" b="5808"/>
          <a:stretch>
            <a:fillRect/>
          </a:stretch>
        </p:blipFill>
        <p:spPr>
          <a:xfrm rot="5400000">
            <a:off x="8857019" y="-932218"/>
            <a:ext cx="13487399" cy="1651388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2" name="文本框 13" descr="7b0a202020202262756c6c6574223a20227b5c2263617465676f727949645c223a31303030352c5c2274656d706c61746549645c223a32303233313332387d220a7d0a"/>
          <p:cNvSpPr txBox="1"/>
          <p:nvPr/>
        </p:nvSpPr>
        <p:spPr>
          <a:xfrm>
            <a:off x="8277225" y="1337311"/>
            <a:ext cx="15451380" cy="1979003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1pPr>
            <a:lvl2pPr marL="0" marR="0" indent="45720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2pPr>
            <a:lvl3pPr marL="0" marR="0" indent="91440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3pPr>
            <a:lvl4pPr marL="0" marR="0" indent="137160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4pPr>
            <a:lvl5pPr marL="0" marR="0" indent="182880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5pPr>
            <a:lvl6pPr marL="0" marR="0" indent="228600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6pPr>
            <a:lvl7pPr marL="0" marR="0" indent="274320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7pPr>
            <a:lvl8pPr marL="0" marR="0" indent="320040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8pPr>
            <a:lvl9pPr marL="0" marR="0" indent="365760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9pPr>
          </a:lstStyle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#include&lt;bits/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stdc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++.h&gt;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using namespace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std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;</a:t>
            </a:r>
          </a:p>
          <a:p>
            <a:pPr algn="l"/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const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int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N = 1e6+5;</a:t>
            </a:r>
          </a:p>
          <a:p>
            <a:pPr algn="l"/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int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Next[N];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void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getNext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(string p){               //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计算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Next[1]~Next[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plen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]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Next[0]=0; Next[1]=0;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lang="en-US" altLang="zh-CN" sz="32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for(</a:t>
            </a:r>
            <a:r>
              <a:rPr lang="en-US" altLang="zh-CN" sz="3200" dirty="0" err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int</a:t>
            </a:r>
            <a:r>
              <a:rPr lang="en-US" altLang="zh-CN" sz="32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sz="3200" dirty="0" err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sz="32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=1; </a:t>
            </a:r>
            <a:r>
              <a:rPr lang="en-US" altLang="zh-CN" sz="3200" dirty="0" err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sz="32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&lt; </a:t>
            </a:r>
            <a:r>
              <a:rPr lang="en-US" altLang="zh-CN" sz="3200" dirty="0" err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p.size</a:t>
            </a:r>
            <a:r>
              <a:rPr lang="en-US" altLang="zh-CN" sz="32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(); </a:t>
            </a:r>
            <a:r>
              <a:rPr lang="en-US" altLang="zh-CN" sz="3200" dirty="0" err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sz="32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++){  //</a:t>
            </a:r>
            <a:r>
              <a:rPr lang="zh-CN" altLang="en-US" sz="32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把</a:t>
            </a:r>
            <a:r>
              <a:rPr lang="en-US" altLang="zh-CN" sz="3200" dirty="0" err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zh-CN" altLang="en-US" sz="32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的增加看成后缀的逐步扩展</a:t>
            </a:r>
          </a:p>
          <a:p>
            <a:pPr algn="l"/>
            <a:r>
              <a:rPr lang="zh-CN" altLang="en-US" sz="32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</a:t>
            </a:r>
            <a:r>
              <a:rPr lang="en-US" altLang="zh-CN" sz="3200" dirty="0" err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int</a:t>
            </a:r>
            <a:r>
              <a:rPr lang="en-US" altLang="zh-CN" sz="32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j = Next[</a:t>
            </a:r>
            <a:r>
              <a:rPr lang="en-US" altLang="zh-CN" sz="3200" dirty="0" err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sz="32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];              //j</a:t>
            </a:r>
            <a:r>
              <a:rPr lang="zh-CN" altLang="en-US" sz="32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的后移：</a:t>
            </a:r>
            <a:r>
              <a:rPr lang="en-US" altLang="zh-CN" sz="32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j</a:t>
            </a:r>
            <a:r>
              <a:rPr lang="zh-CN" altLang="en-US" sz="32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指向前缀阴影</a:t>
            </a:r>
            <a:r>
              <a:rPr lang="en-US" altLang="zh-CN" sz="32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w</a:t>
            </a:r>
            <a:r>
              <a:rPr lang="zh-CN" altLang="en-US" sz="32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的后一个字符</a:t>
            </a:r>
          </a:p>
          <a:p>
            <a:pPr algn="l"/>
            <a:r>
              <a:rPr lang="zh-CN" altLang="en-US" sz="32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</a:t>
            </a:r>
            <a:r>
              <a:rPr lang="en-US" altLang="zh-CN" sz="32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while(j &amp;&amp; p[</a:t>
            </a:r>
            <a:r>
              <a:rPr lang="en-US" altLang="zh-CN" sz="3200" dirty="0" err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sz="32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] != p[j])      //</a:t>
            </a:r>
            <a:r>
              <a:rPr lang="zh-CN" altLang="en-US" sz="32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阴影的后一个字符不相同</a:t>
            </a:r>
          </a:p>
          <a:p>
            <a:pPr algn="l"/>
            <a:r>
              <a:rPr lang="zh-CN" altLang="en-US" sz="32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    </a:t>
            </a:r>
            <a:r>
              <a:rPr lang="en-US" altLang="zh-CN" sz="32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j = Next[j];              //</a:t>
            </a:r>
            <a:r>
              <a:rPr lang="zh-CN" altLang="en-US" sz="32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更新</a:t>
            </a:r>
            <a:r>
              <a:rPr lang="en-US" altLang="zh-CN" sz="32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j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if(p[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]==p[j])   Next[i+1] = j+1;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else             Next[i+1] = 0;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}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}</a:t>
            </a:r>
          </a:p>
          <a:p>
            <a:pPr algn="l"/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int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kmp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(string s, string p) {         //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在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中找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p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int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ans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=0;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int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slen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=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s.size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(),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plen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=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p.size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();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int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j=0;</a:t>
            </a:r>
          </a:p>
          <a:p>
            <a:pPr algn="l"/>
            <a:r>
              <a:rPr lang="en-US" altLang="zh-CN" sz="32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for(</a:t>
            </a:r>
            <a:r>
              <a:rPr lang="en-US" altLang="zh-CN" sz="3200" dirty="0" err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int</a:t>
            </a:r>
            <a:r>
              <a:rPr lang="en-US" altLang="zh-CN" sz="32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sz="3200" dirty="0" err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sz="32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=0; </a:t>
            </a:r>
            <a:r>
              <a:rPr lang="en-US" altLang="zh-CN" sz="3200" dirty="0" err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sz="32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&lt;</a:t>
            </a:r>
            <a:r>
              <a:rPr lang="en-US" altLang="zh-CN" sz="3200" dirty="0" err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slen</a:t>
            </a:r>
            <a:r>
              <a:rPr lang="en-US" altLang="zh-CN" sz="32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; </a:t>
            </a:r>
            <a:r>
              <a:rPr lang="en-US" altLang="zh-CN" sz="3200" dirty="0" err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sz="32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++) {     //</a:t>
            </a:r>
            <a:r>
              <a:rPr lang="zh-CN" altLang="en-US" sz="32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匹配</a:t>
            </a:r>
            <a:r>
              <a:rPr lang="en-US" altLang="zh-CN" sz="32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</a:t>
            </a:r>
            <a:r>
              <a:rPr lang="zh-CN" altLang="en-US" sz="32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和</a:t>
            </a:r>
            <a:r>
              <a:rPr lang="en-US" altLang="zh-CN" sz="32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P</a:t>
            </a:r>
            <a:r>
              <a:rPr lang="zh-CN" altLang="en-US" sz="32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的每个字符</a:t>
            </a:r>
          </a:p>
          <a:p>
            <a:pPr algn="l"/>
            <a:r>
              <a:rPr lang="zh-CN" altLang="en-US" sz="32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</a:t>
            </a:r>
            <a:r>
              <a:rPr lang="en-US" altLang="zh-CN" sz="32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while(j &amp;&amp; s[</a:t>
            </a:r>
            <a:r>
              <a:rPr lang="en-US" altLang="zh-CN" sz="3200" dirty="0" err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sz="32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]!=p[j])      //</a:t>
            </a:r>
            <a:r>
              <a:rPr lang="zh-CN" altLang="en-US" sz="32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失配了</a:t>
            </a:r>
          </a:p>
          <a:p>
            <a:pPr algn="l"/>
            <a:r>
              <a:rPr lang="zh-CN" altLang="en-US" sz="32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     </a:t>
            </a:r>
            <a:r>
              <a:rPr lang="en-US" altLang="zh-CN" sz="32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j=Next[j];             //j</a:t>
            </a:r>
            <a:r>
              <a:rPr lang="zh-CN" altLang="en-US" sz="32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滑动到</a:t>
            </a:r>
            <a:r>
              <a:rPr lang="en-US" altLang="zh-CN" sz="32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Next[j]</a:t>
            </a:r>
            <a:r>
              <a:rPr lang="zh-CN" altLang="en-US" sz="32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位置</a:t>
            </a:r>
          </a:p>
          <a:p>
            <a:pPr algn="l"/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if(s[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]==p[j]) {            //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当前位置的字符匹配，继续</a:t>
            </a:r>
          </a:p>
          <a:p>
            <a:pPr algn="l"/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   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j++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;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   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ans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=max(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ans,j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);         //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统计最长匹配</a:t>
            </a:r>
          </a:p>
          <a:p>
            <a:pPr algn="l"/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}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if(j ==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plen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) {             //j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到了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P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的末尾，找到了一个完全匹配</a:t>
            </a:r>
          </a:p>
          <a:p>
            <a:pPr algn="l"/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    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//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这个匹配，在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中的起点是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i+1-plen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，末尾是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。如有需要可以打印：</a:t>
            </a:r>
          </a:p>
          <a:p>
            <a:pPr algn="l"/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    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//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printf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("at location=%d, %s\n", i+1-plen,&amp;s[i+1-plen]);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   return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ans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;             //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最长前缀就是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p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的长度，直接返回</a:t>
            </a:r>
          </a:p>
          <a:p>
            <a:pPr algn="l"/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}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}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return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ans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;                     //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返回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p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在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中出现的最长前缀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}</a:t>
            </a:r>
          </a:p>
          <a:p>
            <a:pPr algn="l"/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int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main(){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string s, t;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cin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&gt;&gt; s &gt;&gt; t;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getNext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(t);                     //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预计算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Next[]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数组</a:t>
            </a:r>
          </a:p>
          <a:p>
            <a:pPr algn="l"/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cout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&lt;&lt;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kmp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(s, t);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return 0;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}</a:t>
            </a:r>
          </a:p>
        </p:txBody>
      </p:sp>
      <p:sp>
        <p:nvSpPr>
          <p:cNvPr id="2" name="矩形标注 1"/>
          <p:cNvSpPr/>
          <p:nvPr/>
        </p:nvSpPr>
        <p:spPr>
          <a:xfrm>
            <a:off x="225482" y="2228850"/>
            <a:ext cx="6962775" cy="4210050"/>
          </a:xfrm>
          <a:prstGeom prst="wedgeRectCallout">
            <a:avLst>
              <a:gd name="adj1" fmla="val 71592"/>
              <a:gd name="adj2" fmla="val 45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zh-CN" altLang="en-US" sz="3600" dirty="0">
              <a:solidFill>
                <a:srgbClr val="FFFF00"/>
              </a:solidFill>
            </a:endParaRPr>
          </a:p>
          <a:p>
            <a:pPr algn="l"/>
            <a:r>
              <a:rPr lang="en-US" altLang="zh-CN" sz="3600" dirty="0" err="1">
                <a:solidFill>
                  <a:srgbClr val="FFFF00"/>
                </a:solidFill>
              </a:rPr>
              <a:t>getNext</a:t>
            </a:r>
            <a:r>
              <a:rPr lang="en-US" altLang="zh-CN" sz="3600" dirty="0">
                <a:solidFill>
                  <a:srgbClr val="FFFF00"/>
                </a:solidFill>
              </a:rPr>
              <a:t>()</a:t>
            </a:r>
            <a:r>
              <a:rPr lang="zh-CN" altLang="en-US" sz="3600" dirty="0" smtClean="0">
                <a:solidFill>
                  <a:srgbClr val="FFFF00"/>
                </a:solidFill>
              </a:rPr>
              <a:t>函数：</a:t>
            </a:r>
            <a:endParaRPr lang="en-US" altLang="zh-CN" sz="3600" dirty="0" smtClean="0">
              <a:solidFill>
                <a:srgbClr val="FFFF00"/>
              </a:solidFill>
            </a:endParaRPr>
          </a:p>
          <a:p>
            <a:pPr algn="l"/>
            <a:endParaRPr lang="en-US" altLang="zh-CN" sz="3600" dirty="0" smtClean="0">
              <a:solidFill>
                <a:srgbClr val="FFFF00"/>
              </a:solidFill>
            </a:endParaRPr>
          </a:p>
          <a:p>
            <a:pPr algn="l"/>
            <a:r>
              <a:rPr lang="zh-CN" altLang="en-US" sz="3600" dirty="0" smtClean="0">
                <a:solidFill>
                  <a:srgbClr val="FFFF00"/>
                </a:solidFill>
              </a:rPr>
              <a:t>计算</a:t>
            </a:r>
            <a:r>
              <a:rPr lang="zh-CN" altLang="en-US" sz="3600" dirty="0">
                <a:solidFill>
                  <a:srgbClr val="FFFF00"/>
                </a:solidFill>
              </a:rPr>
              <a:t>模式串</a:t>
            </a:r>
            <a:r>
              <a:rPr lang="en-US" altLang="zh-CN" sz="3600" dirty="0">
                <a:solidFill>
                  <a:srgbClr val="FFFF00"/>
                </a:solidFill>
              </a:rPr>
              <a:t>P</a:t>
            </a:r>
            <a:r>
              <a:rPr lang="zh-CN" altLang="en-US" sz="3600" dirty="0">
                <a:solidFill>
                  <a:srgbClr val="FFFF00"/>
                </a:solidFill>
              </a:rPr>
              <a:t>的</a:t>
            </a:r>
            <a:r>
              <a:rPr lang="en-US" altLang="zh-CN" sz="3600" dirty="0">
                <a:solidFill>
                  <a:srgbClr val="FFFF00"/>
                </a:solidFill>
              </a:rPr>
              <a:t>Next[]</a:t>
            </a:r>
            <a:r>
              <a:rPr lang="zh-CN" altLang="en-US" sz="3600" dirty="0" smtClean="0">
                <a:solidFill>
                  <a:srgbClr val="FFFF00"/>
                </a:solidFill>
              </a:rPr>
              <a:t>数组</a:t>
            </a:r>
            <a:endParaRPr lang="en-US" altLang="zh-CN" sz="3600" dirty="0" smtClean="0">
              <a:solidFill>
                <a:srgbClr val="FFFF00"/>
              </a:solidFill>
            </a:endParaRPr>
          </a:p>
          <a:p>
            <a:pPr algn="l"/>
            <a:endParaRPr lang="en-US" altLang="zh-CN" sz="3600" dirty="0" smtClean="0">
              <a:solidFill>
                <a:srgbClr val="FFFF00"/>
              </a:solidFill>
            </a:endParaRPr>
          </a:p>
          <a:p>
            <a:pPr algn="l"/>
            <a:r>
              <a:rPr lang="en-US" altLang="zh-CN" sz="3600" dirty="0" err="1" smtClean="0">
                <a:solidFill>
                  <a:srgbClr val="FFFF00"/>
                </a:solidFill>
              </a:rPr>
              <a:t>getNext</a:t>
            </a:r>
            <a:r>
              <a:rPr lang="en-US" altLang="zh-CN" sz="3600" dirty="0">
                <a:solidFill>
                  <a:srgbClr val="FFFF00"/>
                </a:solidFill>
              </a:rPr>
              <a:t>()</a:t>
            </a:r>
            <a:r>
              <a:rPr lang="zh-CN" altLang="en-US" sz="3600" dirty="0">
                <a:solidFill>
                  <a:srgbClr val="FFFF00"/>
                </a:solidFill>
              </a:rPr>
              <a:t>的主</a:t>
            </a:r>
            <a:r>
              <a:rPr lang="zh-CN" altLang="en-US" sz="3600" dirty="0" smtClean="0">
                <a:solidFill>
                  <a:srgbClr val="FFFF00"/>
                </a:solidFill>
              </a:rPr>
              <a:t>代码和</a:t>
            </a:r>
            <a:r>
              <a:rPr lang="en-US" altLang="zh-CN" sz="3600" dirty="0" err="1">
                <a:solidFill>
                  <a:srgbClr val="FFFF00"/>
                </a:solidFill>
              </a:rPr>
              <a:t>kmp</a:t>
            </a:r>
            <a:r>
              <a:rPr lang="en-US" altLang="zh-CN" sz="3600" dirty="0">
                <a:solidFill>
                  <a:srgbClr val="FFFF00"/>
                </a:solidFill>
              </a:rPr>
              <a:t>()</a:t>
            </a:r>
            <a:r>
              <a:rPr lang="zh-CN" altLang="en-US" sz="3600" dirty="0">
                <a:solidFill>
                  <a:srgbClr val="FFFF00"/>
                </a:solidFill>
              </a:rPr>
              <a:t>的主</a:t>
            </a:r>
            <a:r>
              <a:rPr lang="zh-CN" altLang="en-US" sz="3600" dirty="0" smtClean="0">
                <a:solidFill>
                  <a:srgbClr val="FFFF00"/>
                </a:solidFill>
              </a:rPr>
              <a:t>代码，</a:t>
            </a:r>
            <a:r>
              <a:rPr lang="zh-CN" altLang="en-US" sz="3600" dirty="0">
                <a:solidFill>
                  <a:srgbClr val="FFFF00"/>
                </a:solidFill>
              </a:rPr>
              <a:t>几乎完全一样。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34747612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pic>
        <p:nvPicPr>
          <p:cNvPr id="10" name="图片 9"/>
          <p:cNvPicPr/>
          <p:nvPr/>
        </p:nvPicPr>
        <p:blipFill>
          <a:blip r:embed="rId5">
            <a:lum bright="34000" contrast="-8000"/>
          </a:blip>
          <a:srcRect l="20046" t="6270" r="19548" b="5808"/>
          <a:stretch>
            <a:fillRect/>
          </a:stretch>
        </p:blipFill>
        <p:spPr>
          <a:xfrm rot="5400000">
            <a:off x="8857019" y="-932218"/>
            <a:ext cx="13487399" cy="1651388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2" name="文本框 13" descr="7b0a202020202262756c6c6574223a20227b5c2263617465676f727949645c223a31303030352c5c2274656d706c61746549645c223a32303233313332387d220a7d0a"/>
          <p:cNvSpPr txBox="1"/>
          <p:nvPr/>
        </p:nvSpPr>
        <p:spPr>
          <a:xfrm>
            <a:off x="8175625" y="-157660"/>
            <a:ext cx="15451380" cy="1979003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1pPr>
            <a:lvl2pPr marL="0" marR="0" indent="45720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2pPr>
            <a:lvl3pPr marL="0" marR="0" indent="91440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3pPr>
            <a:lvl4pPr marL="0" marR="0" indent="137160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4pPr>
            <a:lvl5pPr marL="0" marR="0" indent="182880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5pPr>
            <a:lvl6pPr marL="0" marR="0" indent="228600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6pPr>
            <a:lvl7pPr marL="0" marR="0" indent="274320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7pPr>
            <a:lvl8pPr marL="0" marR="0" indent="320040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8pPr>
            <a:lvl9pPr marL="0" marR="0" indent="365760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9pPr>
          </a:lstStyle>
          <a:p>
            <a:pPr algn="l"/>
            <a:r>
              <a:rPr lang="en-US" altLang="zh-CN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#include&lt;bits/</a:t>
            </a:r>
            <a:r>
              <a:rPr lang="en-US" altLang="zh-CN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stdc</a:t>
            </a:r>
            <a:r>
              <a:rPr lang="en-US" altLang="zh-CN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++.h&gt;</a:t>
            </a:r>
          </a:p>
          <a:p>
            <a:pPr algn="l"/>
            <a:r>
              <a:rPr lang="en-US" altLang="zh-CN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using namespace </a:t>
            </a:r>
            <a:r>
              <a:rPr lang="en-US" altLang="zh-CN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std</a:t>
            </a:r>
            <a:r>
              <a:rPr lang="en-US" altLang="zh-CN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;</a:t>
            </a:r>
          </a:p>
          <a:p>
            <a:pPr algn="l"/>
            <a:r>
              <a:rPr lang="en-US" altLang="zh-CN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const</a:t>
            </a:r>
            <a:r>
              <a:rPr lang="en-US" altLang="zh-CN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int</a:t>
            </a:r>
            <a:r>
              <a:rPr lang="en-US" altLang="zh-CN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N = 1e6+5;</a:t>
            </a:r>
          </a:p>
          <a:p>
            <a:pPr algn="l"/>
            <a:r>
              <a:rPr lang="en-US" altLang="zh-CN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int</a:t>
            </a:r>
            <a:r>
              <a:rPr lang="en-US" altLang="zh-CN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Next[N];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void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getNext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(string p){               //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计算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Next[1]~Next[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plen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]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Next[0]=0; Next[1]=0;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for(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int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=1;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&lt;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p.size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();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++){  //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把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的增加看成后缀的逐步扩展</a:t>
            </a:r>
          </a:p>
          <a:p>
            <a:pPr algn="l"/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int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j = Next[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];              //j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的后移：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j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指向前缀阴影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w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的后一个字符</a:t>
            </a:r>
          </a:p>
          <a:p>
            <a:pPr algn="l"/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while(j &amp;&amp; p[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] != p[j])      //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阴影的后一个字符不相同</a:t>
            </a:r>
          </a:p>
          <a:p>
            <a:pPr algn="l"/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    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j = Next[j];              //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更新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j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if(p[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]==p[j])   Next[i+1] = j+1;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else             Next[i+1] = 0;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}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}</a:t>
            </a:r>
          </a:p>
          <a:p>
            <a:pPr algn="l"/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int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kmp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(string s, string p) {         //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在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中找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p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int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ans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=0;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int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slen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=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s.size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(),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plen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=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p.size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();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int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j=0;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for(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int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=0;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&lt;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slen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;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++) {     //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匹配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和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P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的每个字符</a:t>
            </a:r>
          </a:p>
          <a:p>
            <a:pPr algn="l"/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while(j &amp;&amp; s[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]!=p[j])      //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失配了</a:t>
            </a:r>
          </a:p>
          <a:p>
            <a:pPr algn="l"/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     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j=Next[j];             //j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滑动到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Next[j]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位置</a:t>
            </a:r>
          </a:p>
          <a:p>
            <a:pPr algn="l"/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if(s[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]==p[j]) {            //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当前位置的字符匹配，继续</a:t>
            </a:r>
          </a:p>
          <a:p>
            <a:pPr algn="l"/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   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j++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;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   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ans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=max(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ans,j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);         //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统计最长匹配</a:t>
            </a:r>
          </a:p>
          <a:p>
            <a:pPr algn="l"/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}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if(j ==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plen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) {             //j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到了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P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的末尾，找到了一个完全匹配</a:t>
            </a:r>
          </a:p>
          <a:p>
            <a:pPr algn="l"/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    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//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这个匹配，在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中的起点是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i+1-plen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，末尾是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。如有需要可以打印：</a:t>
            </a:r>
          </a:p>
          <a:p>
            <a:pPr algn="l"/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    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//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printf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("at location=%d, %s\n", i+1-plen,&amp;s[i+1-plen]);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   return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ans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;             //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最长前缀就是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p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的长度，直接返回</a:t>
            </a:r>
          </a:p>
          <a:p>
            <a:pPr algn="l"/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}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}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return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ans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;                     //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返回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p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在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中出现的最长前缀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}</a:t>
            </a:r>
          </a:p>
          <a:p>
            <a:pPr algn="l"/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int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main(){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string s, t;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cin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&gt;&gt; s &gt;&gt; t;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getNext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(t);                     //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预计算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Next[]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数组</a:t>
            </a:r>
          </a:p>
          <a:p>
            <a:pPr algn="l"/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cout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&lt;&lt;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kmp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(s, t);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return 0;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}</a:t>
            </a:r>
          </a:p>
        </p:txBody>
      </p:sp>
      <p:sp>
        <p:nvSpPr>
          <p:cNvPr id="2" name="矩形标注 1"/>
          <p:cNvSpPr/>
          <p:nvPr/>
        </p:nvSpPr>
        <p:spPr>
          <a:xfrm>
            <a:off x="225482" y="2705100"/>
            <a:ext cx="6962775" cy="5438774"/>
          </a:xfrm>
          <a:prstGeom prst="wedgeRectCallout">
            <a:avLst>
              <a:gd name="adj1" fmla="val 62837"/>
              <a:gd name="adj2" fmla="val -4367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zh-CN" altLang="en-US" sz="3600" dirty="0">
                <a:solidFill>
                  <a:srgbClr val="FFFF00"/>
                </a:solidFill>
              </a:rPr>
              <a:t> </a:t>
            </a:r>
          </a:p>
          <a:p>
            <a:pPr algn="l"/>
            <a:r>
              <a:rPr lang="en-US" altLang="zh-CN" sz="3600" dirty="0" smtClean="0">
                <a:solidFill>
                  <a:srgbClr val="FFFF00"/>
                </a:solidFill>
              </a:rPr>
              <a:t>KMP</a:t>
            </a:r>
            <a:r>
              <a:rPr lang="zh-CN" altLang="en-US" sz="3600" dirty="0">
                <a:solidFill>
                  <a:srgbClr val="FFFF00"/>
                </a:solidFill>
              </a:rPr>
              <a:t>算法的复杂度</a:t>
            </a:r>
            <a:r>
              <a:rPr lang="zh-CN" altLang="en-US" sz="3600" dirty="0" smtClean="0">
                <a:solidFill>
                  <a:srgbClr val="FFFF00"/>
                </a:solidFill>
              </a:rPr>
              <a:t>：</a:t>
            </a:r>
            <a:endParaRPr lang="en-US" altLang="zh-CN" sz="3600" dirty="0" smtClean="0">
              <a:solidFill>
                <a:srgbClr val="FFFF00"/>
              </a:solidFill>
            </a:endParaRPr>
          </a:p>
          <a:p>
            <a:pPr algn="l"/>
            <a:endParaRPr lang="en-US" altLang="zh-CN" sz="3600" dirty="0">
              <a:solidFill>
                <a:srgbClr val="FFFF00"/>
              </a:solidFill>
            </a:endParaRPr>
          </a:p>
          <a:p>
            <a:pPr algn="l"/>
            <a:r>
              <a:rPr lang="en-US" altLang="zh-CN" sz="3600" dirty="0" err="1" smtClean="0">
                <a:solidFill>
                  <a:srgbClr val="FFFF00"/>
                </a:solidFill>
              </a:rPr>
              <a:t>getNext</a:t>
            </a:r>
            <a:r>
              <a:rPr lang="en-US" altLang="zh-CN" sz="3600" dirty="0" smtClean="0">
                <a:solidFill>
                  <a:srgbClr val="FFFF00"/>
                </a:solidFill>
              </a:rPr>
              <a:t> </a:t>
            </a:r>
            <a:r>
              <a:rPr lang="en-US" altLang="zh-CN" sz="3600" dirty="0">
                <a:solidFill>
                  <a:srgbClr val="FFFF00"/>
                </a:solidFill>
              </a:rPr>
              <a:t>()</a:t>
            </a:r>
            <a:r>
              <a:rPr lang="zh-CN" altLang="en-US" sz="3600" dirty="0" smtClean="0">
                <a:solidFill>
                  <a:srgbClr val="FFFF00"/>
                </a:solidFill>
              </a:rPr>
              <a:t>函数复杂度</a:t>
            </a:r>
            <a:r>
              <a:rPr lang="en-US" altLang="zh-CN" sz="3600" dirty="0" smtClean="0">
                <a:solidFill>
                  <a:srgbClr val="FFFF00"/>
                </a:solidFill>
              </a:rPr>
              <a:t>O(m</a:t>
            </a:r>
            <a:r>
              <a:rPr lang="en-US" altLang="zh-CN" sz="3600" dirty="0">
                <a:solidFill>
                  <a:srgbClr val="FFFF00"/>
                </a:solidFill>
              </a:rPr>
              <a:t>)</a:t>
            </a:r>
            <a:r>
              <a:rPr lang="zh-CN" altLang="en-US" sz="3600" dirty="0" smtClean="0">
                <a:solidFill>
                  <a:srgbClr val="FFFF00"/>
                </a:solidFill>
              </a:rPr>
              <a:t>；</a:t>
            </a:r>
            <a:endParaRPr lang="en-US" altLang="zh-CN" sz="3600" dirty="0" smtClean="0">
              <a:solidFill>
                <a:srgbClr val="FFFF00"/>
              </a:solidFill>
            </a:endParaRPr>
          </a:p>
          <a:p>
            <a:pPr algn="l"/>
            <a:endParaRPr lang="en-US" altLang="zh-CN" sz="3600" dirty="0">
              <a:solidFill>
                <a:srgbClr val="FFFF00"/>
              </a:solidFill>
            </a:endParaRPr>
          </a:p>
          <a:p>
            <a:pPr algn="l"/>
            <a:r>
              <a:rPr lang="en-US" altLang="zh-CN" sz="3600" dirty="0" err="1" smtClean="0">
                <a:solidFill>
                  <a:srgbClr val="FFFF00"/>
                </a:solidFill>
              </a:rPr>
              <a:t>kmp</a:t>
            </a:r>
            <a:r>
              <a:rPr lang="en-US" altLang="zh-CN" sz="3600" dirty="0">
                <a:solidFill>
                  <a:srgbClr val="FFFF00"/>
                </a:solidFill>
              </a:rPr>
              <a:t>()</a:t>
            </a:r>
            <a:r>
              <a:rPr lang="zh-CN" altLang="en-US" sz="3600" dirty="0">
                <a:solidFill>
                  <a:srgbClr val="FFFF00"/>
                </a:solidFill>
              </a:rPr>
              <a:t>从</a:t>
            </a:r>
            <a:r>
              <a:rPr lang="en-US" altLang="zh-CN" sz="3600" dirty="0">
                <a:solidFill>
                  <a:srgbClr val="FFFF00"/>
                </a:solidFill>
              </a:rPr>
              <a:t>S[0]</a:t>
            </a:r>
            <a:r>
              <a:rPr lang="zh-CN" altLang="en-US" sz="3600" dirty="0">
                <a:solidFill>
                  <a:srgbClr val="FFFF00"/>
                </a:solidFill>
              </a:rPr>
              <a:t>到</a:t>
            </a:r>
            <a:r>
              <a:rPr lang="en-US" altLang="zh-CN" sz="3600" dirty="0">
                <a:solidFill>
                  <a:srgbClr val="FFFF00"/>
                </a:solidFill>
              </a:rPr>
              <a:t>S[n-1]</a:t>
            </a:r>
            <a:r>
              <a:rPr lang="zh-CN" altLang="en-US" sz="3600" dirty="0">
                <a:solidFill>
                  <a:srgbClr val="FFFF00"/>
                </a:solidFill>
              </a:rPr>
              <a:t>只走了一遍，</a:t>
            </a:r>
            <a:r>
              <a:rPr lang="en-US" altLang="zh-CN" sz="3600" dirty="0">
                <a:solidFill>
                  <a:srgbClr val="FFFF00"/>
                </a:solidFill>
              </a:rPr>
              <a:t>S</a:t>
            </a:r>
            <a:r>
              <a:rPr lang="zh-CN" altLang="en-US" sz="3600" dirty="0">
                <a:solidFill>
                  <a:srgbClr val="FFFF00"/>
                </a:solidFill>
              </a:rPr>
              <a:t>的每个字符只与</a:t>
            </a:r>
            <a:r>
              <a:rPr lang="en-US" altLang="zh-CN" sz="3600" dirty="0">
                <a:solidFill>
                  <a:srgbClr val="FFFF00"/>
                </a:solidFill>
              </a:rPr>
              <a:t>P</a:t>
            </a:r>
            <a:r>
              <a:rPr lang="zh-CN" altLang="en-US" sz="3600" dirty="0">
                <a:solidFill>
                  <a:srgbClr val="FFFF00"/>
                </a:solidFill>
              </a:rPr>
              <a:t>的某个字符比较了</a:t>
            </a:r>
            <a:r>
              <a:rPr lang="en-US" altLang="zh-CN" sz="3600" dirty="0">
                <a:solidFill>
                  <a:srgbClr val="FFFF00"/>
                </a:solidFill>
              </a:rPr>
              <a:t>1</a:t>
            </a:r>
            <a:r>
              <a:rPr lang="zh-CN" altLang="en-US" sz="3600" dirty="0">
                <a:solidFill>
                  <a:srgbClr val="FFFF00"/>
                </a:solidFill>
              </a:rPr>
              <a:t>次，复杂</a:t>
            </a:r>
            <a:r>
              <a:rPr lang="zh-CN" altLang="en-US" sz="3600" dirty="0" smtClean="0">
                <a:solidFill>
                  <a:srgbClr val="FFFF00"/>
                </a:solidFill>
              </a:rPr>
              <a:t>度</a:t>
            </a:r>
            <a:r>
              <a:rPr lang="en-US" altLang="zh-CN" sz="3600" dirty="0" smtClean="0">
                <a:solidFill>
                  <a:srgbClr val="FFFF00"/>
                </a:solidFill>
              </a:rPr>
              <a:t>O(n</a:t>
            </a:r>
            <a:r>
              <a:rPr lang="en-US" altLang="zh-CN" sz="3600" dirty="0">
                <a:solidFill>
                  <a:srgbClr val="FFFF00"/>
                </a:solidFill>
              </a:rPr>
              <a:t>)</a:t>
            </a:r>
            <a:r>
              <a:rPr lang="zh-CN" altLang="en-US" sz="3600" dirty="0" smtClean="0">
                <a:solidFill>
                  <a:srgbClr val="FFFF00"/>
                </a:solidFill>
              </a:rPr>
              <a:t>；</a:t>
            </a:r>
            <a:endParaRPr lang="en-US" altLang="zh-CN" sz="3600" dirty="0" smtClean="0">
              <a:solidFill>
                <a:srgbClr val="FFFF00"/>
              </a:solidFill>
            </a:endParaRPr>
          </a:p>
          <a:p>
            <a:pPr algn="l"/>
            <a:endParaRPr lang="en-US" altLang="zh-CN" sz="3600" dirty="0">
              <a:solidFill>
                <a:srgbClr val="FFFF00"/>
              </a:solidFill>
            </a:endParaRPr>
          </a:p>
          <a:p>
            <a:pPr algn="l"/>
            <a:r>
              <a:rPr lang="zh-CN" altLang="en-US" sz="3600" dirty="0" smtClean="0">
                <a:solidFill>
                  <a:srgbClr val="FFFF00"/>
                </a:solidFill>
              </a:rPr>
              <a:t>总</a:t>
            </a:r>
            <a:r>
              <a:rPr lang="zh-CN" altLang="en-US" sz="3600" dirty="0">
                <a:solidFill>
                  <a:srgbClr val="FFFF00"/>
                </a:solidFill>
              </a:rPr>
              <a:t>复杂</a:t>
            </a:r>
            <a:r>
              <a:rPr lang="zh-CN" altLang="en-US" sz="3600" dirty="0" smtClean="0">
                <a:solidFill>
                  <a:srgbClr val="FFFF00"/>
                </a:solidFill>
              </a:rPr>
              <a:t>度</a:t>
            </a:r>
            <a:r>
              <a:rPr lang="en-US" altLang="zh-CN" sz="3600" dirty="0" smtClean="0">
                <a:solidFill>
                  <a:srgbClr val="FFFF00"/>
                </a:solidFill>
              </a:rPr>
              <a:t>O(n </a:t>
            </a:r>
            <a:r>
              <a:rPr lang="en-US" altLang="zh-CN" sz="3600" dirty="0">
                <a:solidFill>
                  <a:srgbClr val="FFFF00"/>
                </a:solidFill>
              </a:rPr>
              <a:t>+ m)</a:t>
            </a:r>
            <a:r>
              <a:rPr lang="zh-CN" altLang="en-US" sz="3600" dirty="0">
                <a:solidFill>
                  <a:srgbClr val="FFFF00"/>
                </a:solidFill>
              </a:rPr>
              <a:t>。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87900342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成组"/>
          <p:cNvGrpSpPr/>
          <p:nvPr/>
        </p:nvGrpSpPr>
        <p:grpSpPr>
          <a:xfrm>
            <a:off x="2" y="1"/>
            <a:ext cx="24384001" cy="13772340"/>
            <a:chOff x="0" y="0"/>
            <a:chExt cx="24384000" cy="13772339"/>
          </a:xfrm>
        </p:grpSpPr>
        <p:pic>
          <p:nvPicPr>
            <p:cNvPr id="94" name="组合 11" descr="组合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1" y="-1"/>
              <a:ext cx="24384001" cy="13772220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pic>
          <p:nvPicPr>
            <p:cNvPr id="95" name="图像" descr="图像"/>
            <p:cNvPicPr>
              <a:picLocks noChangeAspect="1"/>
            </p:cNvPicPr>
            <p:nvPr/>
          </p:nvPicPr>
          <p:blipFill>
            <a:blip r:embed="rId3"/>
            <a:srcRect r="5724" b="18434"/>
            <a:stretch>
              <a:fillRect/>
            </a:stretch>
          </p:blipFill>
          <p:spPr>
            <a:xfrm>
              <a:off x="14604206" y="7883387"/>
              <a:ext cx="9779632" cy="5888953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</p:grpSp>
      <p:sp>
        <p:nvSpPr>
          <p:cNvPr id="9" name="内容占位符 2"/>
          <p:cNvSpPr txBox="1">
            <a:spLocks/>
          </p:cNvSpPr>
          <p:nvPr/>
        </p:nvSpPr>
        <p:spPr>
          <a:xfrm>
            <a:off x="8908843" y="3651195"/>
            <a:ext cx="6566316" cy="456050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457200" indent="-45720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40000"/>
              </a:lnSpc>
              <a:buClr>
                <a:srgbClr val="0070C0"/>
              </a:buClr>
              <a:buSzPct val="90000"/>
              <a:buNone/>
            </a:pPr>
            <a:r>
              <a:rPr lang="zh-CN" altLang="en-US" sz="13800" b="1" dirty="0">
                <a:solidFill>
                  <a:srgbClr val="FFFF00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谢谢！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73151" y="2582260"/>
            <a:ext cx="6847326" cy="887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786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 advClick="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35" y="-30121"/>
            <a:ext cx="24382730" cy="2524629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027" y="1215"/>
              <a:ext cx="31797" cy="15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zh-CN" altLang="en-US" sz="5600" b="1" spc="600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一行字符中有空格，</a:t>
              </a:r>
              <a:r>
                <a:rPr lang="en-US" altLang="zh-CN" sz="5600" b="1" spc="600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gets()</a:t>
              </a:r>
              <a:r>
                <a:rPr lang="zh-CN" altLang="en-US" sz="5600" b="1" spc="600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能输入带空格的一行字符串。</a:t>
              </a:r>
            </a:p>
          </p:txBody>
        </p:sp>
      </p:grpSp>
      <p:pic>
        <p:nvPicPr>
          <p:cNvPr id="10" name="图片 9"/>
          <p:cNvPicPr/>
          <p:nvPr/>
        </p:nvPicPr>
        <p:blipFill>
          <a:blip r:embed="rId5">
            <a:lum bright="34000" contrast="-8000"/>
          </a:blip>
          <a:srcRect l="20046" t="6270" r="19548" b="5808"/>
          <a:stretch>
            <a:fillRect/>
          </a:stretch>
        </p:blipFill>
        <p:spPr>
          <a:xfrm rot="5400000">
            <a:off x="6284863" y="-2287084"/>
            <a:ext cx="11582400" cy="2084286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2" name="文本框 11" descr="7b0a202020202262756c6c6574223a20227b5c2263617465676f727949645c223a31303030352c5c2274656d706c61746549645c223a32303233313332387d220a7d0a"/>
          <p:cNvSpPr txBox="1"/>
          <p:nvPr/>
        </p:nvSpPr>
        <p:spPr>
          <a:xfrm>
            <a:off x="3393621" y="3111461"/>
            <a:ext cx="20486209" cy="957185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#include&lt;bits/</a:t>
            </a:r>
            <a:r>
              <a:rPr lang="en-US" altLang="zh-CN" sz="4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stdc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++.h&gt;</a:t>
            </a:r>
          </a:p>
          <a:p>
            <a:pPr algn="l"/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using namespace </a:t>
            </a:r>
            <a:r>
              <a:rPr lang="en-US" altLang="zh-CN" sz="4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std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;</a:t>
            </a:r>
          </a:p>
          <a:p>
            <a:pPr algn="l"/>
            <a:r>
              <a:rPr lang="en-US" altLang="zh-CN" sz="4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int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 main(){</a:t>
            </a:r>
          </a:p>
          <a:p>
            <a:pPr algn="l"/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char s[10];</a:t>
            </a:r>
          </a:p>
          <a:p>
            <a:pPr algn="l"/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    gets(s);</a:t>
            </a:r>
          </a:p>
          <a:p>
            <a:pPr algn="l"/>
            <a:r>
              <a:rPr lang="en-US" altLang="zh-CN" sz="4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int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4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ans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=0;</a:t>
            </a:r>
          </a:p>
          <a:p>
            <a:pPr algn="l"/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for(</a:t>
            </a:r>
            <a:r>
              <a:rPr lang="en-US" altLang="zh-CN" sz="4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int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4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i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=0;i&lt;</a:t>
            </a:r>
            <a:r>
              <a:rPr lang="en-US" altLang="zh-CN" sz="4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strlen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(s);</a:t>
            </a:r>
            <a:r>
              <a:rPr lang="en-US" altLang="zh-CN" sz="4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i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++)	{</a:t>
            </a:r>
          </a:p>
          <a:p>
            <a:pPr algn="l"/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if(s[</a:t>
            </a:r>
            <a:r>
              <a:rPr lang="en-US" altLang="zh-CN" sz="4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i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]&gt;='A'&amp;&amp;s[</a:t>
            </a:r>
            <a:r>
              <a:rPr lang="en-US" altLang="zh-CN" sz="4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i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]&lt;='Z')	 </a:t>
            </a:r>
            <a:r>
              <a:rPr lang="en-US" altLang="zh-CN" sz="4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ans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++;</a:t>
            </a:r>
          </a:p>
          <a:p>
            <a:pPr algn="l"/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if(s[</a:t>
            </a:r>
            <a:r>
              <a:rPr lang="en-US" altLang="zh-CN" sz="4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i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]&gt;='a'&amp;&amp;s[</a:t>
            </a:r>
            <a:r>
              <a:rPr lang="en-US" altLang="zh-CN" sz="4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i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]&lt;='z')	 </a:t>
            </a:r>
            <a:r>
              <a:rPr lang="en-US" altLang="zh-CN" sz="4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ans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++;</a:t>
            </a:r>
          </a:p>
          <a:p>
            <a:pPr algn="l"/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if(s[</a:t>
            </a:r>
            <a:r>
              <a:rPr lang="en-US" altLang="zh-CN" sz="4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i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]&gt;='0'&amp;&amp;s[</a:t>
            </a:r>
            <a:r>
              <a:rPr lang="en-US" altLang="zh-CN" sz="4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i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]&lt;='9')	 </a:t>
            </a:r>
            <a:r>
              <a:rPr lang="en-US" altLang="zh-CN" sz="4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ans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++;</a:t>
            </a:r>
          </a:p>
          <a:p>
            <a:pPr algn="l"/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}</a:t>
            </a:r>
          </a:p>
          <a:p>
            <a:pPr algn="l"/>
            <a:r>
              <a:rPr lang="en-US" altLang="zh-CN" sz="4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printf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("%d",</a:t>
            </a:r>
            <a:r>
              <a:rPr lang="en-US" altLang="zh-CN" sz="4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ans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);</a:t>
            </a:r>
          </a:p>
          <a:p>
            <a:pPr algn="l"/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return 0;</a:t>
            </a:r>
          </a:p>
          <a:p>
            <a:pPr algn="l"/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}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49805838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/>
      </p:par>
    </p:tnLst>
    <p:bldLst>
      <p:bldP spid="1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35" y="-30121"/>
            <a:ext cx="24382730" cy="2524629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027" y="1215"/>
              <a:ext cx="31797" cy="15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zh-CN" altLang="en-US" sz="5600" b="1" spc="600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直接用</a:t>
              </a:r>
              <a:r>
                <a:rPr lang="en-US" altLang="zh-CN" sz="5600" b="1" spc="600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string</a:t>
              </a:r>
              <a:r>
                <a:rPr lang="zh-CN" altLang="en-US" sz="5600" b="1" spc="600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，一个个地读字符串，字符串</a:t>
              </a:r>
              <a:r>
                <a:rPr lang="zh-CN" altLang="en-US" sz="5600" b="1" spc="600" dirty="0" smtClean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之间空格分开</a:t>
              </a:r>
              <a:endParaRPr lang="zh-CN" altLang="en-US" sz="5600" b="1" spc="6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pic>
        <p:nvPicPr>
          <p:cNvPr id="10" name="图片 9"/>
          <p:cNvPicPr/>
          <p:nvPr/>
        </p:nvPicPr>
        <p:blipFill>
          <a:blip r:embed="rId5">
            <a:lum bright="34000" contrast="-8000"/>
          </a:blip>
          <a:srcRect l="20046" t="6270" r="19548" b="5808"/>
          <a:stretch>
            <a:fillRect/>
          </a:stretch>
        </p:blipFill>
        <p:spPr>
          <a:xfrm rot="5400000">
            <a:off x="7666895" y="-3669116"/>
            <a:ext cx="8818336" cy="2084286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2" name="文本框 11" descr="7b0a202020202262756c6c6574223a20227b5c2263617465676f727949645c223a31303030352c5c2274656d706c61746549645c223a32303233313332387d220a7d0a"/>
          <p:cNvSpPr txBox="1"/>
          <p:nvPr/>
        </p:nvSpPr>
        <p:spPr>
          <a:xfrm>
            <a:off x="3117849" y="4159156"/>
            <a:ext cx="20486209" cy="618630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#include&lt;bits/</a:t>
            </a:r>
            <a:r>
              <a:rPr lang="en-US" altLang="zh-CN" sz="4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stdc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++.h&gt;</a:t>
            </a:r>
          </a:p>
          <a:p>
            <a:pPr algn="l"/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using namespace </a:t>
            </a:r>
            <a:r>
              <a:rPr lang="en-US" altLang="zh-CN" sz="4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std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;</a:t>
            </a:r>
          </a:p>
          <a:p>
            <a:pPr algn="l"/>
            <a:r>
              <a:rPr lang="en-US" altLang="zh-CN" sz="4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int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 main(){</a:t>
            </a:r>
          </a:p>
          <a:p>
            <a:pPr algn="l"/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    string s;</a:t>
            </a:r>
          </a:p>
          <a:p>
            <a:pPr algn="l"/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    </a:t>
            </a:r>
            <a:r>
              <a:rPr lang="en-US" altLang="zh-CN" sz="4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int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4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ans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=0;</a:t>
            </a:r>
          </a:p>
          <a:p>
            <a:pPr algn="l"/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    while(</a:t>
            </a:r>
            <a:r>
              <a:rPr lang="en-US" altLang="zh-CN" sz="4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cin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 &gt;&gt; s)   </a:t>
            </a:r>
            <a:r>
              <a:rPr lang="en-US" altLang="zh-CN" sz="4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ans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 += </a:t>
            </a:r>
            <a:r>
              <a:rPr lang="en-US" altLang="zh-CN" sz="4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s.size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();</a:t>
            </a:r>
          </a:p>
          <a:p>
            <a:pPr algn="l"/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    </a:t>
            </a:r>
            <a:r>
              <a:rPr lang="en-US" altLang="zh-CN" sz="4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cout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 &lt;&lt; </a:t>
            </a:r>
            <a:r>
              <a:rPr lang="en-US" altLang="zh-CN" sz="4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ans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;</a:t>
            </a:r>
          </a:p>
          <a:p>
            <a:pPr algn="l"/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    return 0;</a:t>
            </a:r>
          </a:p>
          <a:p>
            <a:pPr algn="l"/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}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62649962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/>
      </p:par>
    </p:tnLst>
    <p:bldLst>
      <p:bldP spid="1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35" y="-30121"/>
            <a:ext cx="24382730" cy="2524629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027" y="1215"/>
              <a:ext cx="24127" cy="15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zh-CN" altLang="en-US" sz="5600" b="1" spc="600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例题：罗马数字</a:t>
              </a:r>
              <a:r>
                <a:rPr lang="en-US" altLang="zh-CN" sz="5600" b="1" spc="600" dirty="0" err="1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lanqiaoOJ</a:t>
              </a:r>
              <a:r>
                <a:rPr lang="zh-CN" altLang="en-US" sz="5600" b="1" spc="600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题号</a:t>
              </a:r>
              <a:r>
                <a:rPr lang="en-US" altLang="zh-CN" sz="5600" b="1" spc="600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276</a:t>
              </a:r>
              <a:endParaRPr lang="zh-CN" altLang="en-US" sz="5600" b="1" spc="6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sp>
        <p:nvSpPr>
          <p:cNvPr id="2" name="文本框 1" descr="7b0a202020202262756c6c6574223a20227b5c2263617465676f727949645c223a31303030352c5c2274656d706c61746549645c223a32303233313332387d220a7d0a"/>
          <p:cNvSpPr txBox="1"/>
          <p:nvPr/>
        </p:nvSpPr>
        <p:spPr>
          <a:xfrm>
            <a:off x="652746" y="2666772"/>
            <a:ext cx="22645404" cy="9138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70000"/>
              </a:lnSpc>
            </a:pPr>
            <a:r>
              <a:rPr lang="en-US" altLang="zh-CN" sz="4400" dirty="0">
                <a:solidFill>
                  <a:srgbClr val="2E7EF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【</a:t>
            </a:r>
            <a:r>
              <a:rPr lang="zh-CN" altLang="en-US" sz="4400" dirty="0">
                <a:solidFill>
                  <a:srgbClr val="2E7EF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题目描述</a:t>
            </a:r>
            <a:r>
              <a:rPr lang="en-US" altLang="zh-CN" sz="4400" dirty="0" smtClean="0">
                <a:solidFill>
                  <a:srgbClr val="2E7EF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】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古罗马帝国开创了辉煌的人类文明，但他们的数字表示法的确有些繁琐，尤其在表示大数的时候，现在看起来简直不能忍受，所以在现代很少使用了。之所以这样，不是因为发明表示法的人的智力的问题，而是因为一个宗教的原因，当时的宗教禁止在数字中出现 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0 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的概念！罗马数字的表示主要依赖以下几个基本符号（原题很长，请看链接）： </a:t>
            </a:r>
          </a:p>
          <a:p>
            <a:pPr algn="l">
              <a:lnSpc>
                <a:spcPct val="170000"/>
              </a:lnSpc>
            </a:pP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 1     V 5   X 10    L 50    C 100    D 500    M 1000</a:t>
            </a:r>
          </a:p>
          <a:p>
            <a:pPr algn="l">
              <a:lnSpc>
                <a:spcPct val="170000"/>
              </a:lnSpc>
            </a:pPr>
            <a:r>
              <a:rPr lang="en-US" altLang="zh-CN" sz="4400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【</a:t>
            </a:r>
            <a:r>
              <a:rPr lang="zh-CN" altLang="en-US" sz="4400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输入描述</a:t>
            </a:r>
            <a:r>
              <a:rPr lang="en-US" altLang="zh-CN" sz="4400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】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第一行是整数 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n(n&lt;100) ,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表示接下来有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个罗马数字。以后每行一个罗马数字。罗马数字大小不超过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999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</a:p>
          <a:p>
            <a:pPr algn="l">
              <a:lnSpc>
                <a:spcPct val="170000"/>
              </a:lnSpc>
            </a:pPr>
            <a:r>
              <a:rPr lang="en-US" altLang="zh-CN" sz="4400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【</a:t>
            </a:r>
            <a:r>
              <a:rPr lang="zh-CN" altLang="en-US" sz="4400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输出描述</a:t>
            </a:r>
            <a:r>
              <a:rPr lang="en-US" altLang="zh-CN" sz="4400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】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要求程序输出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行，就是罗马数字对应的十进制数据。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9229157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pic>
        <p:nvPicPr>
          <p:cNvPr id="13" name="图片 12"/>
          <p:cNvPicPr/>
          <p:nvPr/>
        </p:nvPicPr>
        <p:blipFill>
          <a:blip r:embed="rId4">
            <a:lum bright="34000" contrast="-8000"/>
          </a:blip>
          <a:srcRect l="20046" t="6270" r="19548" b="5808"/>
          <a:stretch>
            <a:fillRect/>
          </a:stretch>
        </p:blipFill>
        <p:spPr>
          <a:xfrm rot="5400000">
            <a:off x="6807285" y="-3579189"/>
            <a:ext cx="14394712" cy="2120209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4" name="文本框 13" descr="7b0a202020202262756c6c6574223a20227b5c2263617465676f727949645c223a31303030352c5c2274656d706c61746549645c223a32303233313332387d220a7d0a"/>
          <p:cNvSpPr txBox="1"/>
          <p:nvPr/>
        </p:nvSpPr>
        <p:spPr>
          <a:xfrm>
            <a:off x="4359342" y="327720"/>
            <a:ext cx="21879592" cy="1338828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#include&lt;bits/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stdc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++.h&gt;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using namespace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std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;</a:t>
            </a:r>
          </a:p>
          <a:p>
            <a:pPr algn="l"/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int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toi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(string x){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	if(x == "I")   return 1;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	if(x == "V")   return 5;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	if(x == "X")   return 10;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	if(x == "L")   return 50;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	if(x == "C")   return 100;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	if(x == "D")   return 500;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	if(x == "M")   return 1000;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}</a:t>
            </a:r>
          </a:p>
          <a:p>
            <a:pPr algn="l"/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int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 main(){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	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int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 n; 	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cin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&gt;&gt;n;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	while(n--){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		string s; 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cin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&gt;&gt;s;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		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int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ans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=0;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		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ans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 =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toi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(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s.substr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(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s.length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()-1,1));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		for(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int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i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=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s.length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()-2;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i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&gt;=0;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i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--){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			if(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toi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(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s.substr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(i,1)) &gt;=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toi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(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s.substr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(i+1,1)))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				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ans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+=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toi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(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s.substr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(i,1));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			else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				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ans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-=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toi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(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s.substr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(i,1));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		}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		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cout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&lt;&lt;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ans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&lt;&lt;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endl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;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	}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	return 0;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}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28479111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/>
      </p:par>
    </p:tnLst>
    <p:bldLst>
      <p:bldP spid="1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35" y="-30121"/>
            <a:ext cx="24382730" cy="2524629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027" y="1215"/>
              <a:ext cx="24127" cy="15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zh-CN" altLang="en-US" sz="5600" b="1" spc="600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例题：删除字符 </a:t>
              </a:r>
              <a:r>
                <a:rPr lang="en-US" altLang="zh-CN" sz="5600" b="1" spc="600" dirty="0" err="1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lanqiaoOJ</a:t>
              </a:r>
              <a:r>
                <a:rPr lang="zh-CN" altLang="en-US" sz="5600" b="1" spc="600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题号</a:t>
              </a:r>
              <a:r>
                <a:rPr lang="en-US" altLang="zh-CN" sz="5600" b="1" spc="600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544</a:t>
              </a:r>
              <a:endParaRPr lang="zh-CN" altLang="en-US" sz="5600" b="1" spc="6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sp>
        <p:nvSpPr>
          <p:cNvPr id="2" name="文本框 1" descr="7b0a202020202262756c6c6574223a20227b5c2263617465676f727949645c223a31303030352c5c2274656d706c61746549645c223a32303233313332387d220a7d0a"/>
          <p:cNvSpPr txBox="1"/>
          <p:nvPr/>
        </p:nvSpPr>
        <p:spPr>
          <a:xfrm>
            <a:off x="652746" y="2666772"/>
            <a:ext cx="22645404" cy="6370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70000"/>
              </a:lnSpc>
            </a:pPr>
            <a:r>
              <a:rPr lang="en-US" altLang="zh-CN" sz="4800" dirty="0">
                <a:solidFill>
                  <a:srgbClr val="2E7EF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【</a:t>
            </a:r>
            <a:r>
              <a:rPr lang="zh-CN" altLang="en-US" sz="4800" dirty="0">
                <a:solidFill>
                  <a:srgbClr val="2E7EF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题目描述</a:t>
            </a:r>
            <a:r>
              <a:rPr lang="en-US" altLang="zh-CN" sz="4800" dirty="0" smtClean="0">
                <a:solidFill>
                  <a:srgbClr val="2E7EF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】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给定一个单词，请问在单词中删除</a:t>
            </a:r>
            <a:r>
              <a:rPr lang="en-US" altLang="zh-CN" sz="48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个字母后，能得到的字典序最小的单词是什么？</a:t>
            </a:r>
          </a:p>
          <a:p>
            <a:pPr algn="l">
              <a:lnSpc>
                <a:spcPct val="170000"/>
              </a:lnSpc>
            </a:pPr>
            <a:r>
              <a:rPr lang="en-US" altLang="zh-CN" sz="4800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【</a:t>
            </a:r>
            <a:r>
              <a:rPr lang="zh-CN" altLang="en-US" sz="4800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输入描述</a:t>
            </a:r>
            <a:r>
              <a:rPr lang="en-US" altLang="zh-CN" sz="4800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】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输入的第一行包含一个单词，由大写英文字母组成。第二行包含一个正整数</a:t>
            </a:r>
            <a:r>
              <a:rPr lang="en-US" altLang="zh-CN" sz="48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。其中，单词长度不超过</a:t>
            </a:r>
            <a:r>
              <a:rPr lang="en-US" altLang="zh-CN" sz="48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100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48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小于单词长度。</a:t>
            </a:r>
          </a:p>
          <a:p>
            <a:pPr algn="l">
              <a:lnSpc>
                <a:spcPct val="170000"/>
              </a:lnSpc>
            </a:pPr>
            <a:r>
              <a:rPr lang="en-US" altLang="zh-CN" sz="4800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【</a:t>
            </a:r>
            <a:r>
              <a:rPr lang="zh-CN" altLang="en-US" sz="4800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输出描述</a:t>
            </a:r>
            <a:r>
              <a:rPr lang="en-US" altLang="zh-CN" sz="4800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】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输出一个单词，表示答案。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69563" y="6803952"/>
            <a:ext cx="2488017" cy="659474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54724021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MDk4Mzc5YTQwMjVhMjJhMjMyNDVjZTJkZTUwY2NiNDc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heme/theme1.xml><?xml version="1.0" encoding="utf-8"?>
<a:theme xmlns:a="http://schemas.openxmlformats.org/drawingml/2006/main" name="30_BasicColor">
  <a:themeElements>
    <a:clrScheme name="30_BasicColor">
      <a:dk1>
        <a:srgbClr val="5E5E5E"/>
      </a:dk1>
      <a:lt1>
        <a:srgbClr val="003462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warppezq">
      <a:majorFont>
        <a:latin typeface="思源宋体 CN"/>
        <a:ea typeface="思源宋体 CN"/>
        <a:cs typeface=""/>
      </a:majorFont>
      <a:minorFont>
        <a:latin typeface="思源宋体 CN"/>
        <a:ea typeface="思源宋体 CN"/>
        <a:cs typeface=""/>
      </a:minorFont>
    </a:fontScheme>
    <a:fmtScheme name="30_BasicCol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 panose="02000503000000020004"/>
            <a:ea typeface="Helvetica Neue Medium" panose="02000503000000020004"/>
            <a:cs typeface="Helvetica Neue Medium" panose="02000503000000020004"/>
            <a:sym typeface="Helvetica Neue Medium" panose="020005030000000200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 panose="020005030000000200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warppezq">
      <a:majorFont>
        <a:latin typeface="思源宋体 CN"/>
        <a:ea typeface="思源宋体 CN"/>
        <a:cs typeface=""/>
      </a:majorFont>
      <a:minorFont>
        <a:latin typeface="思源宋体 CN"/>
        <a:ea typeface="思源宋体 CN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warppezq">
      <a:majorFont>
        <a:latin typeface="思源宋体 CN"/>
        <a:ea typeface="思源宋体 CN"/>
        <a:cs typeface=""/>
      </a:majorFont>
      <a:minorFont>
        <a:latin typeface="思源宋体 CN"/>
        <a:ea typeface="思源宋体 CN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_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31_BasicColor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30_BasicColor">
  <a:themeElements>
    <a:clrScheme name="30_BasicColor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30_BasicColor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30_BasicCol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 panose="02000503000000020004"/>
            <a:ea typeface="Helvetica Neue Medium" panose="02000503000000020004"/>
            <a:cs typeface="Helvetica Neue Medium" panose="02000503000000020004"/>
            <a:sym typeface="Helvetica Neue Medium" panose="020005030000000200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 panose="020005030000000200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329</TotalTime>
  <Words>7093</Words>
  <Application>Microsoft Office PowerPoint</Application>
  <PresentationFormat>自定义</PresentationFormat>
  <Paragraphs>723</Paragraphs>
  <Slides>48</Slides>
  <Notes>33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5</vt:i4>
      </vt:variant>
      <vt:variant>
        <vt:lpstr>幻灯片标题</vt:lpstr>
      </vt:variant>
      <vt:variant>
        <vt:i4>48</vt:i4>
      </vt:variant>
    </vt:vector>
  </HeadingPairs>
  <TitlesOfParts>
    <vt:vector size="67" baseType="lpstr">
      <vt:lpstr>Helvetica Neue</vt:lpstr>
      <vt:lpstr>Noto Sans SC Bold</vt:lpstr>
      <vt:lpstr>Noto Sans SC Light</vt:lpstr>
      <vt:lpstr>Noto Sans SC Regular</vt:lpstr>
      <vt:lpstr>Source Han Serif CN</vt:lpstr>
      <vt:lpstr>等线</vt:lpstr>
      <vt:lpstr>等线 Light</vt:lpstr>
      <vt:lpstr>思源宋体 CN</vt:lpstr>
      <vt:lpstr>思源宋体 CN Heavy</vt:lpstr>
      <vt:lpstr>宋体</vt:lpstr>
      <vt:lpstr>Arial</vt:lpstr>
      <vt:lpstr>Calibri</vt:lpstr>
      <vt:lpstr>Calibri Light</vt:lpstr>
      <vt:lpstr>Times New Roman</vt:lpstr>
      <vt:lpstr>30_BasicColor</vt:lpstr>
      <vt:lpstr>1_Office 主题​​</vt:lpstr>
      <vt:lpstr>自定义设计方案</vt:lpstr>
      <vt:lpstr>2_Office 主题​​</vt:lpstr>
      <vt:lpstr>31_BasicColor</vt:lpstr>
      <vt:lpstr>第9章  字符串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需替换标题</dc:title>
  <dc:creator>ECUST</dc:creator>
  <cp:lastModifiedBy>ECUST</cp:lastModifiedBy>
  <cp:revision>563</cp:revision>
  <dcterms:created xsi:type="dcterms:W3CDTF">2022-09-29T03:47:00Z</dcterms:created>
  <dcterms:modified xsi:type="dcterms:W3CDTF">2023-01-12T04:11:19Z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83FF6A7DD00D4B3599D46106E79AE324</vt:lpwstr>
  </property>
  <property fmtid="{D5CDD505-2E9C-101B-9397-08002B2CF9AE}" pid="3" name="KSOProductBuildVer">
    <vt:lpwstr>2052-11.1.0.12358</vt:lpwstr>
  </property>
</Properties>
</file>